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notesSlides/notesSlide30.xml" ContentType="application/vnd.openxmlformats-officedocument.presentationml.notesSlide+xml"/>
  <Override PartName="/ppt/charts/chart4.xml" ContentType="application/vnd.openxmlformats-officedocument.drawingml.chart+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 id="2147483732" r:id="rId2"/>
    <p:sldMasterId id="2147483744" r:id="rId3"/>
    <p:sldMasterId id="2147483756" r:id="rId4"/>
    <p:sldMasterId id="2147483780" r:id="rId5"/>
  </p:sldMasterIdLst>
  <p:notesMasterIdLst>
    <p:notesMasterId r:id="rId57"/>
  </p:notesMasterIdLst>
  <p:handoutMasterIdLst>
    <p:handoutMasterId r:id="rId58"/>
  </p:handoutMasterIdLst>
  <p:sldIdLst>
    <p:sldId id="258" r:id="rId6"/>
    <p:sldId id="270" r:id="rId7"/>
    <p:sldId id="257" r:id="rId8"/>
    <p:sldId id="259" r:id="rId9"/>
    <p:sldId id="261" r:id="rId10"/>
    <p:sldId id="271" r:id="rId11"/>
    <p:sldId id="262" r:id="rId12"/>
    <p:sldId id="263" r:id="rId13"/>
    <p:sldId id="264" r:id="rId14"/>
    <p:sldId id="265" r:id="rId15"/>
    <p:sldId id="267" r:id="rId16"/>
    <p:sldId id="266" r:id="rId17"/>
    <p:sldId id="268" r:id="rId18"/>
    <p:sldId id="269" r:id="rId19"/>
    <p:sldId id="272" r:id="rId20"/>
    <p:sldId id="273" r:id="rId21"/>
    <p:sldId id="274" r:id="rId22"/>
    <p:sldId id="279" r:id="rId23"/>
    <p:sldId id="280" r:id="rId24"/>
    <p:sldId id="281" r:id="rId25"/>
    <p:sldId id="283" r:id="rId26"/>
    <p:sldId id="284" r:id="rId27"/>
    <p:sldId id="285" r:id="rId28"/>
    <p:sldId id="282" r:id="rId29"/>
    <p:sldId id="286" r:id="rId30"/>
    <p:sldId id="287" r:id="rId31"/>
    <p:sldId id="288" r:id="rId32"/>
    <p:sldId id="289" r:id="rId33"/>
    <p:sldId id="290" r:id="rId34"/>
    <p:sldId id="291" r:id="rId35"/>
    <p:sldId id="292" r:id="rId36"/>
    <p:sldId id="278" r:id="rId37"/>
    <p:sldId id="276" r:id="rId38"/>
    <p:sldId id="275" r:id="rId39"/>
    <p:sldId id="277" r:id="rId40"/>
    <p:sldId id="304" r:id="rId41"/>
    <p:sldId id="293" r:id="rId42"/>
    <p:sldId id="294" r:id="rId43"/>
    <p:sldId id="295" r:id="rId44"/>
    <p:sldId id="296" r:id="rId45"/>
    <p:sldId id="297" r:id="rId46"/>
    <p:sldId id="298" r:id="rId47"/>
    <p:sldId id="299" r:id="rId48"/>
    <p:sldId id="300" r:id="rId49"/>
    <p:sldId id="301" r:id="rId50"/>
    <p:sldId id="302" r:id="rId51"/>
    <p:sldId id="303" r:id="rId52"/>
    <p:sldId id="305" r:id="rId53"/>
    <p:sldId id="306" r:id="rId54"/>
    <p:sldId id="307" r:id="rId55"/>
    <p:sldId id="30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A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95560" autoAdjust="0"/>
  </p:normalViewPr>
  <p:slideViewPr>
    <p:cSldViewPr>
      <p:cViewPr>
        <p:scale>
          <a:sx n="100" d="100"/>
          <a:sy n="100" d="100"/>
        </p:scale>
        <p:origin x="-432" y="1146"/>
      </p:cViewPr>
      <p:guideLst>
        <p:guide orient="horz" pos="2160"/>
        <p:guide pos="2880"/>
      </p:guideLst>
    </p:cSldViewPr>
  </p:slideViewPr>
  <p:notesTextViewPr>
    <p:cViewPr>
      <p:scale>
        <a:sx n="1" d="1"/>
        <a:sy n="1" d="1"/>
      </p:scale>
      <p:origin x="0" y="0"/>
    </p:cViewPr>
  </p:notesTextViewPr>
  <p:notesViewPr>
    <p:cSldViewPr>
      <p:cViewPr varScale="1">
        <p:scale>
          <a:sx n="53" d="100"/>
          <a:sy n="53" d="100"/>
        </p:scale>
        <p:origin x="-28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sz="1800" b="1"/>
          </a:pPr>
          <a:endParaRPr lang="en-US"/>
        </a:p>
      </c:txPr>
    </c:title>
    <c:autoTitleDeleted val="0"/>
    <c:plotArea>
      <c:layout>
        <c:manualLayout>
          <c:layoutTarget val="inner"/>
          <c:xMode val="edge"/>
          <c:yMode val="edge"/>
          <c:x val="0.48787196522309706"/>
          <c:y val="0.17032808398950131"/>
          <c:w val="0.5001836820140193"/>
          <c:h val="0.79583333333333328"/>
        </c:manualLayout>
      </c:layout>
      <c:barChart>
        <c:barDir val="bar"/>
        <c:grouping val="clustered"/>
        <c:varyColors val="0"/>
        <c:ser>
          <c:idx val="0"/>
          <c:order val="0"/>
          <c:tx>
            <c:strRef>
              <c:f>Sheet1!$B$1</c:f>
              <c:strCache>
                <c:ptCount val="1"/>
                <c:pt idx="0">
                  <c:v>% of Top Downloads That Help You…</c:v>
                </c:pt>
              </c:strCache>
            </c:strRef>
          </c:tx>
          <c:spPr>
            <a:solidFill>
              <a:schemeClr val="accent6"/>
            </a:solidFill>
          </c:spPr>
          <c:invertIfNegative val="0"/>
          <c:dPt>
            <c:idx val="3"/>
            <c:invertIfNegative val="0"/>
            <c:bubble3D val="0"/>
            <c:spPr>
              <a:solidFill>
                <a:schemeClr val="accent6"/>
              </a:solidFill>
              <a:ln>
                <a:solidFill>
                  <a:schemeClr val="accent6"/>
                </a:solidFill>
              </a:ln>
            </c:spPr>
          </c:dPt>
          <c:dLbls>
            <c:txPr>
              <a:bodyPr/>
              <a:lstStyle/>
              <a:p>
                <a:pPr>
                  <a:defRPr sz="2400"/>
                </a:pPr>
                <a:endParaRPr lang="en-US"/>
              </a:p>
            </c:txPr>
            <c:showLegendKey val="0"/>
            <c:showVal val="1"/>
            <c:showCatName val="0"/>
            <c:showSerName val="0"/>
            <c:showPercent val="0"/>
            <c:showBubbleSize val="0"/>
            <c:showLeaderLines val="0"/>
          </c:dLbls>
          <c:cat>
            <c:strRef>
              <c:f>Sheet1!$A$2:$A$5</c:f>
              <c:strCache>
                <c:ptCount val="4"/>
                <c:pt idx="0">
                  <c:v>Get Info About Event You Are Attending</c:v>
                </c:pt>
                <c:pt idx="1">
                  <c:v>Shop</c:v>
                </c:pt>
                <c:pt idx="2">
                  <c:v>Work-Related Tasks</c:v>
                </c:pt>
                <c:pt idx="3">
                  <c:v>Communicate with Friends</c:v>
                </c:pt>
              </c:strCache>
            </c:strRef>
          </c:cat>
          <c:val>
            <c:numRef>
              <c:f>Sheet1!$B$2:$B$5</c:f>
              <c:numCache>
                <c:formatCode>General</c:formatCode>
                <c:ptCount val="4"/>
                <c:pt idx="0">
                  <c:v>35</c:v>
                </c:pt>
                <c:pt idx="1">
                  <c:v>46</c:v>
                </c:pt>
                <c:pt idx="2">
                  <c:v>48</c:v>
                </c:pt>
                <c:pt idx="3">
                  <c:v>67</c:v>
                </c:pt>
              </c:numCache>
            </c:numRef>
          </c:val>
        </c:ser>
        <c:dLbls>
          <c:showLegendKey val="0"/>
          <c:showVal val="0"/>
          <c:showCatName val="0"/>
          <c:showSerName val="0"/>
          <c:showPercent val="0"/>
          <c:showBubbleSize val="0"/>
        </c:dLbls>
        <c:gapWidth val="150"/>
        <c:axId val="39230848"/>
        <c:axId val="109347968"/>
      </c:barChart>
      <c:catAx>
        <c:axId val="39230848"/>
        <c:scaling>
          <c:orientation val="minMax"/>
        </c:scaling>
        <c:delete val="0"/>
        <c:axPos val="l"/>
        <c:majorTickMark val="out"/>
        <c:minorTickMark val="none"/>
        <c:tickLblPos val="nextTo"/>
        <c:txPr>
          <a:bodyPr/>
          <a:lstStyle/>
          <a:p>
            <a:pPr>
              <a:defRPr sz="1800"/>
            </a:pPr>
            <a:endParaRPr lang="en-US"/>
          </a:p>
        </c:txPr>
        <c:crossAx val="109347968"/>
        <c:crosses val="autoZero"/>
        <c:auto val="1"/>
        <c:lblAlgn val="ctr"/>
        <c:lblOffset val="100"/>
        <c:noMultiLvlLbl val="0"/>
      </c:catAx>
      <c:valAx>
        <c:axId val="109347968"/>
        <c:scaling>
          <c:orientation val="minMax"/>
        </c:scaling>
        <c:delete val="1"/>
        <c:axPos val="b"/>
        <c:numFmt formatCode="General" sourceLinked="1"/>
        <c:majorTickMark val="out"/>
        <c:minorTickMark val="none"/>
        <c:tickLblPos val="nextTo"/>
        <c:crossAx val="392308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60571916232741"/>
          <c:y val="4.125005207682373E-2"/>
          <c:w val="0.75628057427641437"/>
          <c:h val="0.85519164271132775"/>
        </c:manualLayout>
      </c:layout>
      <c:lineChart>
        <c:grouping val="standard"/>
        <c:varyColors val="0"/>
        <c:ser>
          <c:idx val="0"/>
          <c:order val="0"/>
          <c:tx>
            <c:strRef>
              <c:f>Sheet1!$B$2</c:f>
              <c:strCache>
                <c:ptCount val="1"/>
                <c:pt idx="0">
                  <c:v>Users</c:v>
                </c:pt>
              </c:strCache>
            </c:strRef>
          </c:tx>
          <c:spPr>
            <a:ln w="63500">
              <a:solidFill>
                <a:schemeClr val="accent6"/>
              </a:solidFill>
            </a:ln>
          </c:spPr>
          <c:marker>
            <c:symbol val="none"/>
          </c:marker>
          <c:dLbls>
            <c:dLbl>
              <c:idx val="1"/>
              <c:delete val="1"/>
            </c:dLbl>
            <c:dLbl>
              <c:idx val="2"/>
              <c:layout>
                <c:manualLayout>
                  <c:x val="-1.7152658662092624E-3"/>
                  <c:y val="3.1609195402298854E-2"/>
                </c:manualLayout>
              </c:layout>
              <c:showLegendKey val="0"/>
              <c:showVal val="1"/>
              <c:showCatName val="0"/>
              <c:showSerName val="0"/>
              <c:showPercent val="0"/>
              <c:showBubbleSize val="0"/>
            </c:dLbl>
            <c:dLbl>
              <c:idx val="3"/>
              <c:delete val="1"/>
            </c:dLbl>
            <c:dLbl>
              <c:idx val="4"/>
              <c:layout>
                <c:manualLayout>
                  <c:x val="0"/>
                  <c:y val="-2.0114942528735632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numRef>
              <c:f>Sheet1!$A$3:$A$7</c:f>
              <c:numCache>
                <c:formatCode>General</c:formatCode>
                <c:ptCount val="5"/>
                <c:pt idx="0">
                  <c:v>2014</c:v>
                </c:pt>
                <c:pt idx="1">
                  <c:v>2015</c:v>
                </c:pt>
                <c:pt idx="2">
                  <c:v>2016</c:v>
                </c:pt>
                <c:pt idx="3">
                  <c:v>2017</c:v>
                </c:pt>
                <c:pt idx="4">
                  <c:v>2018</c:v>
                </c:pt>
              </c:numCache>
            </c:numRef>
          </c:cat>
          <c:val>
            <c:numRef>
              <c:f>Sheet1!$B$3:$B$7</c:f>
              <c:numCache>
                <c:formatCode>_(* #,##0_);_(* \(#,##0\);_(* "-"??_);_(@_)</c:formatCode>
                <c:ptCount val="5"/>
                <c:pt idx="0">
                  <c:v>1000</c:v>
                </c:pt>
                <c:pt idx="1">
                  <c:v>400000</c:v>
                </c:pt>
                <c:pt idx="2">
                  <c:v>1440000</c:v>
                </c:pt>
                <c:pt idx="3">
                  <c:v>2880000</c:v>
                </c:pt>
                <c:pt idx="4">
                  <c:v>5760000</c:v>
                </c:pt>
              </c:numCache>
            </c:numRef>
          </c:val>
          <c:smooth val="0"/>
        </c:ser>
        <c:ser>
          <c:idx val="1"/>
          <c:order val="1"/>
          <c:tx>
            <c:strRef>
              <c:f>Sheet1!$C$2</c:f>
              <c:strCache>
                <c:ptCount val="1"/>
                <c:pt idx="0">
                  <c:v>Total Revenue ($)</c:v>
                </c:pt>
              </c:strCache>
            </c:strRef>
          </c:tx>
          <c:spPr>
            <a:ln w="63500"/>
          </c:spPr>
          <c:marker>
            <c:symbol val="none"/>
          </c:marker>
          <c:dLbls>
            <c:dLbl>
              <c:idx val="0"/>
              <c:delete val="1"/>
            </c:dLbl>
            <c:dLbl>
              <c:idx val="1"/>
              <c:delete val="1"/>
            </c:dLbl>
            <c:dLbl>
              <c:idx val="2"/>
              <c:delete val="1"/>
            </c:dLbl>
            <c:dLbl>
              <c:idx val="3"/>
              <c:delete val="1"/>
            </c:dLbl>
            <c:dLbl>
              <c:idx val="4"/>
              <c:layout>
                <c:manualLayout>
                  <c:x val="-3.4305317324185248E-3"/>
                  <c:y val="-3.1609195402298854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numRef>
              <c:f>Sheet1!$A$3:$A$7</c:f>
              <c:numCache>
                <c:formatCode>General</c:formatCode>
                <c:ptCount val="5"/>
                <c:pt idx="0">
                  <c:v>2014</c:v>
                </c:pt>
                <c:pt idx="1">
                  <c:v>2015</c:v>
                </c:pt>
                <c:pt idx="2">
                  <c:v>2016</c:v>
                </c:pt>
                <c:pt idx="3">
                  <c:v>2017</c:v>
                </c:pt>
                <c:pt idx="4">
                  <c:v>2018</c:v>
                </c:pt>
              </c:numCache>
            </c:numRef>
          </c:cat>
          <c:val>
            <c:numRef>
              <c:f>Sheet1!$C$3:$C$7</c:f>
              <c:numCache>
                <c:formatCode>_("$"* #,##0_);_("$"* \(#,##0\);_("$"* "-"??_);_(@_)</c:formatCode>
                <c:ptCount val="5"/>
                <c:pt idx="0" formatCode="General">
                  <c:v>0</c:v>
                </c:pt>
                <c:pt idx="1">
                  <c:v>546000</c:v>
                </c:pt>
                <c:pt idx="2">
                  <c:v>1885600</c:v>
                </c:pt>
                <c:pt idx="3">
                  <c:v>3871200</c:v>
                </c:pt>
                <c:pt idx="4">
                  <c:v>7742400</c:v>
                </c:pt>
              </c:numCache>
            </c:numRef>
          </c:val>
          <c:smooth val="0"/>
        </c:ser>
        <c:ser>
          <c:idx val="2"/>
          <c:order val="2"/>
          <c:tx>
            <c:strRef>
              <c:f>Sheet1!$D$2</c:f>
              <c:strCache>
                <c:ptCount val="1"/>
                <c:pt idx="0">
                  <c:v>Costs</c:v>
                </c:pt>
              </c:strCache>
            </c:strRef>
          </c:tx>
          <c:marker>
            <c:symbol val="none"/>
          </c:marker>
          <c:cat>
            <c:numRef>
              <c:f>Sheet1!$A$3:$A$7</c:f>
              <c:numCache>
                <c:formatCode>General</c:formatCode>
                <c:ptCount val="5"/>
                <c:pt idx="0">
                  <c:v>2014</c:v>
                </c:pt>
                <c:pt idx="1">
                  <c:v>2015</c:v>
                </c:pt>
                <c:pt idx="2">
                  <c:v>2016</c:v>
                </c:pt>
                <c:pt idx="3">
                  <c:v>2017</c:v>
                </c:pt>
                <c:pt idx="4">
                  <c:v>2018</c:v>
                </c:pt>
              </c:numCache>
            </c:numRef>
          </c:cat>
          <c:val>
            <c:numRef>
              <c:f>Sheet1!$D$3:$D$7</c:f>
              <c:numCache>
                <c:formatCode>General</c:formatCode>
                <c:ptCount val="5"/>
                <c:pt idx="0">
                  <c:v>0</c:v>
                </c:pt>
                <c:pt idx="1">
                  <c:v>24000</c:v>
                </c:pt>
                <c:pt idx="2">
                  <c:v>536000</c:v>
                </c:pt>
                <c:pt idx="3">
                  <c:v>1036000</c:v>
                </c:pt>
                <c:pt idx="4">
                  <c:v>2036000</c:v>
                </c:pt>
              </c:numCache>
            </c:numRef>
          </c:val>
          <c:smooth val="0"/>
        </c:ser>
        <c:dLbls>
          <c:showLegendKey val="0"/>
          <c:showVal val="0"/>
          <c:showCatName val="0"/>
          <c:showSerName val="0"/>
          <c:showPercent val="0"/>
          <c:showBubbleSize val="0"/>
        </c:dLbls>
        <c:marker val="1"/>
        <c:smooth val="0"/>
        <c:axId val="41036800"/>
        <c:axId val="41078784"/>
      </c:lineChart>
      <c:catAx>
        <c:axId val="41036800"/>
        <c:scaling>
          <c:orientation val="minMax"/>
        </c:scaling>
        <c:delete val="0"/>
        <c:axPos val="b"/>
        <c:numFmt formatCode="General" sourceLinked="1"/>
        <c:majorTickMark val="out"/>
        <c:minorTickMark val="none"/>
        <c:tickLblPos val="nextTo"/>
        <c:crossAx val="41078784"/>
        <c:crosses val="autoZero"/>
        <c:auto val="1"/>
        <c:lblAlgn val="ctr"/>
        <c:lblOffset val="100"/>
        <c:noMultiLvlLbl val="0"/>
      </c:catAx>
      <c:valAx>
        <c:axId val="41078784"/>
        <c:scaling>
          <c:orientation val="minMax"/>
          <c:max val="8000000"/>
        </c:scaling>
        <c:delete val="0"/>
        <c:axPos val="l"/>
        <c:numFmt formatCode="_(* #,##0_);_(* \(#,##0\);_(* &quot;-&quot;??_);_(@_)" sourceLinked="1"/>
        <c:majorTickMark val="out"/>
        <c:minorTickMark val="none"/>
        <c:tickLblPos val="nextTo"/>
        <c:crossAx val="41036800"/>
        <c:crosses val="autoZero"/>
        <c:crossBetween val="between"/>
      </c:valAx>
    </c:plotArea>
    <c:legend>
      <c:legendPos val="r"/>
      <c:layout>
        <c:manualLayout>
          <c:xMode val="edge"/>
          <c:yMode val="edge"/>
          <c:x val="0.3588783241717427"/>
          <c:y val="7.0222418318399843E-2"/>
          <c:w val="0.31319930849124133"/>
          <c:h val="0.2325271517784414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94147540068101"/>
          <c:y val="0"/>
          <c:w val="0.68910256410256399"/>
          <c:h val="1"/>
        </c:manualLayout>
      </c:layout>
      <c:pieChart>
        <c:varyColors val="1"/>
        <c:ser>
          <c:idx val="0"/>
          <c:order val="0"/>
          <c:tx>
            <c:strRef>
              <c:f>Sheet1!$B$1</c:f>
              <c:strCache>
                <c:ptCount val="1"/>
                <c:pt idx="0">
                  <c:v>% of Productivity and Networking Apps</c:v>
                </c:pt>
              </c:strCache>
            </c:strRef>
          </c:tx>
          <c:spPr>
            <a:solidFill>
              <a:schemeClr val="accent2"/>
            </a:solidFill>
          </c:spPr>
          <c:explosion val="34"/>
          <c:dPt>
            <c:idx val="0"/>
            <c:bubble3D val="0"/>
            <c:explosion val="0"/>
            <c:spPr>
              <a:solidFill>
                <a:schemeClr val="tx1">
                  <a:lumMod val="75000"/>
                  <a:lumOff val="25000"/>
                </a:schemeClr>
              </a:solidFill>
              <a:ln>
                <a:solidFill>
                  <a:schemeClr val="tx1">
                    <a:lumMod val="75000"/>
                    <a:lumOff val="25000"/>
                  </a:schemeClr>
                </a:solidFill>
              </a:ln>
            </c:spPr>
          </c:dPt>
          <c:dPt>
            <c:idx val="1"/>
            <c:bubble3D val="0"/>
            <c:spPr>
              <a:solidFill>
                <a:schemeClr val="tx1">
                  <a:lumMod val="25000"/>
                  <a:lumOff val="75000"/>
                </a:schemeClr>
              </a:solidFill>
            </c:spPr>
          </c:dPt>
          <c:dLbls>
            <c:dLbl>
              <c:idx val="0"/>
              <c:layout>
                <c:manualLayout>
                  <c:x val="-0.20404957713619101"/>
                  <c:y val="0.16600235172664601"/>
                </c:manualLayout>
              </c:layout>
              <c:tx>
                <c:rich>
                  <a:bodyPr/>
                  <a:lstStyle/>
                  <a:p>
                    <a:pPr>
                      <a:defRPr sz="1200" b="1">
                        <a:solidFill>
                          <a:schemeClr val="bg1"/>
                        </a:solidFill>
                      </a:defRPr>
                    </a:pPr>
                    <a:r>
                      <a:rPr lang="en-US" sz="1200" b="1" dirty="0">
                        <a:solidFill>
                          <a:schemeClr val="bg1"/>
                        </a:solidFill>
                      </a:rPr>
                      <a:t>39%</a:t>
                    </a:r>
                    <a:endParaRPr lang="en-US" sz="2400" b="1" dirty="0">
                      <a:solidFill>
                        <a:schemeClr val="accent6"/>
                      </a:solidFill>
                    </a:endParaRPr>
                  </a:p>
                </c:rich>
              </c:tx>
              <c:spPr/>
              <c:showLegendKey val="0"/>
              <c:showVal val="0"/>
              <c:showCatName val="0"/>
              <c:showSerName val="0"/>
              <c:showPercent val="1"/>
              <c:showBubbleSize val="0"/>
            </c:dLbl>
            <c:txPr>
              <a:bodyPr/>
              <a:lstStyle/>
              <a:p>
                <a:pPr>
                  <a:defRPr sz="1200">
                    <a:solidFill>
                      <a:schemeClr val="bg1"/>
                    </a:solidFill>
                  </a:defRPr>
                </a:pPr>
                <a:endParaRPr lang="en-US"/>
              </a:p>
            </c:txPr>
            <c:showLegendKey val="0"/>
            <c:showVal val="0"/>
            <c:showCatName val="0"/>
            <c:showSerName val="0"/>
            <c:showPercent val="0"/>
            <c:showBubbleSize val="0"/>
          </c:dLbls>
          <c:cat>
            <c:strRef>
              <c:f>Sheet1!$A$2:$A$3</c:f>
              <c:strCache>
                <c:ptCount val="1"/>
                <c:pt idx="0">
                  <c:v>1st Qtr</c:v>
                </c:pt>
              </c:strCache>
            </c:strRef>
          </c:cat>
          <c:val>
            <c:numRef>
              <c:f>Sheet1!$B$2:$B$3</c:f>
              <c:numCache>
                <c:formatCode>General</c:formatCode>
                <c:ptCount val="2"/>
                <c:pt idx="0">
                  <c:v>39</c:v>
                </c:pt>
                <c:pt idx="1">
                  <c:v>61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US" dirty="0" smtClean="0"/>
              <a:t>What</a:t>
            </a:r>
            <a:r>
              <a:rPr lang="en-US" baseline="0" dirty="0" smtClean="0"/>
              <a:t> Do People Use Apps For</a:t>
            </a:r>
            <a:endParaRPr lang="en-US" dirty="0"/>
          </a:p>
        </c:rich>
      </c:tx>
      <c:layout/>
      <c:overlay val="0"/>
    </c:title>
    <c:autoTitleDeleted val="0"/>
    <c:plotArea>
      <c:layout>
        <c:manualLayout>
          <c:layoutTarget val="inner"/>
          <c:xMode val="edge"/>
          <c:yMode val="edge"/>
          <c:x val="0.487871965223097"/>
          <c:y val="0.170328083989501"/>
          <c:w val="0.50018368201401897"/>
          <c:h val="0.79583333333333295"/>
        </c:manualLayout>
      </c:layout>
      <c:barChart>
        <c:barDir val="bar"/>
        <c:grouping val="clustered"/>
        <c:varyColors val="0"/>
        <c:ser>
          <c:idx val="0"/>
          <c:order val="0"/>
          <c:tx>
            <c:strRef>
              <c:f>Sheet1!$B$1</c:f>
              <c:strCache>
                <c:ptCount val="1"/>
                <c:pt idx="0">
                  <c:v>% of Top Downloads That Help You…</c:v>
                </c:pt>
              </c:strCache>
            </c:strRef>
          </c:tx>
          <c:invertIfNegative val="0"/>
          <c:dPt>
            <c:idx val="3"/>
            <c:invertIfNegative val="0"/>
            <c:bubble3D val="0"/>
          </c:dPt>
          <c:dLbls>
            <c:showLegendKey val="0"/>
            <c:showVal val="1"/>
            <c:showCatName val="0"/>
            <c:showSerName val="0"/>
            <c:showPercent val="0"/>
            <c:showBubbleSize val="0"/>
            <c:showLeaderLines val="0"/>
          </c:dLbls>
          <c:cat>
            <c:strRef>
              <c:f>Sheet1!$A$2:$A$5</c:f>
              <c:strCache>
                <c:ptCount val="4"/>
                <c:pt idx="0">
                  <c:v>Get Info About Event You Are Attending</c:v>
                </c:pt>
                <c:pt idx="1">
                  <c:v>Shop</c:v>
                </c:pt>
                <c:pt idx="2">
                  <c:v>Work-Related Tasks</c:v>
                </c:pt>
                <c:pt idx="3">
                  <c:v>Communicate with Friends</c:v>
                </c:pt>
              </c:strCache>
            </c:strRef>
          </c:cat>
          <c:val>
            <c:numRef>
              <c:f>Sheet1!$B$2:$B$5</c:f>
              <c:numCache>
                <c:formatCode>General</c:formatCode>
                <c:ptCount val="4"/>
                <c:pt idx="0">
                  <c:v>35</c:v>
                </c:pt>
                <c:pt idx="1">
                  <c:v>46</c:v>
                </c:pt>
                <c:pt idx="2">
                  <c:v>48</c:v>
                </c:pt>
                <c:pt idx="3">
                  <c:v>67</c:v>
                </c:pt>
              </c:numCache>
            </c:numRef>
          </c:val>
        </c:ser>
        <c:dLbls>
          <c:showLegendKey val="0"/>
          <c:showVal val="0"/>
          <c:showCatName val="0"/>
          <c:showSerName val="0"/>
          <c:showPercent val="0"/>
          <c:showBubbleSize val="0"/>
        </c:dLbls>
        <c:gapWidth val="150"/>
        <c:axId val="124154624"/>
        <c:axId val="124156160"/>
      </c:barChart>
      <c:catAx>
        <c:axId val="124154624"/>
        <c:scaling>
          <c:orientation val="minMax"/>
        </c:scaling>
        <c:delete val="0"/>
        <c:axPos val="l"/>
        <c:majorTickMark val="out"/>
        <c:minorTickMark val="none"/>
        <c:tickLblPos val="nextTo"/>
        <c:crossAx val="124156160"/>
        <c:crosses val="autoZero"/>
        <c:auto val="1"/>
        <c:lblAlgn val="ctr"/>
        <c:lblOffset val="100"/>
        <c:noMultiLvlLbl val="0"/>
      </c:catAx>
      <c:valAx>
        <c:axId val="124156160"/>
        <c:scaling>
          <c:orientation val="minMax"/>
        </c:scaling>
        <c:delete val="1"/>
        <c:axPos val="b"/>
        <c:numFmt formatCode="General" sourceLinked="1"/>
        <c:majorTickMark val="out"/>
        <c:minorTickMark val="none"/>
        <c:tickLblPos val="nextTo"/>
        <c:crossAx val="1241546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3.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37AF6-85D2-494A-8D23-D3723FD79733}" type="doc">
      <dgm:prSet loTypeId="urn:microsoft.com/office/officeart/2005/8/layout/pList2" loCatId="picture" qsTypeId="urn:microsoft.com/office/officeart/2005/8/quickstyle/simple1" qsCatId="simple" csTypeId="urn:microsoft.com/office/officeart/2005/8/colors/accent1_2" csCatId="accent1" phldr="1"/>
      <dgm:spPr/>
    </dgm:pt>
    <dgm:pt modelId="{F771ADBC-1627-4D6B-BA3C-866BE9CF33FA}">
      <dgm:prSet phldrT="[Text]"/>
      <dgm:spPr>
        <a:solidFill>
          <a:schemeClr val="accent6"/>
        </a:solidFill>
        <a:ln>
          <a:solidFill>
            <a:schemeClr val="accent6"/>
          </a:solidFill>
        </a:ln>
      </dgm:spPr>
      <dgm:t>
        <a:bodyPr/>
        <a:lstStyle/>
        <a:p>
          <a:r>
            <a:rPr lang="en-US" b="1" dirty="0" smtClean="0">
              <a:solidFill>
                <a:schemeClr val="bg1"/>
              </a:solidFill>
            </a:rPr>
            <a:t>CEO </a:t>
          </a:r>
        </a:p>
        <a:p>
          <a:endParaRPr lang="en-US" b="1" dirty="0" smtClean="0">
            <a:solidFill>
              <a:schemeClr val="bg1"/>
            </a:solidFill>
          </a:endParaRPr>
        </a:p>
        <a:p>
          <a:r>
            <a:rPr lang="en-US" b="1" dirty="0" smtClean="0">
              <a:solidFill>
                <a:schemeClr val="bg1"/>
              </a:solidFill>
            </a:rPr>
            <a:t>MBA</a:t>
          </a:r>
        </a:p>
        <a:p>
          <a:r>
            <a:rPr lang="en-US" b="1" dirty="0" smtClean="0">
              <a:solidFill>
                <a:schemeClr val="bg1"/>
              </a:solidFill>
            </a:rPr>
            <a:t>Marketer</a:t>
          </a:r>
        </a:p>
        <a:p>
          <a:r>
            <a:rPr lang="en-US" b="1" dirty="0" smtClean="0">
              <a:solidFill>
                <a:schemeClr val="bg1"/>
              </a:solidFill>
            </a:rPr>
            <a:t>Networker</a:t>
          </a:r>
        </a:p>
        <a:p>
          <a:r>
            <a:rPr lang="en-US" b="1" dirty="0" smtClean="0">
              <a:solidFill>
                <a:schemeClr val="bg1"/>
              </a:solidFill>
            </a:rPr>
            <a:t>Digital Fan</a:t>
          </a:r>
        </a:p>
        <a:p>
          <a:r>
            <a:rPr lang="en-US" b="1" dirty="0" smtClean="0">
              <a:solidFill>
                <a:schemeClr val="bg1"/>
              </a:solidFill>
            </a:rPr>
            <a:t>Entrepreneur</a:t>
          </a:r>
          <a:endParaRPr lang="en-US" b="1" dirty="0">
            <a:solidFill>
              <a:schemeClr val="bg1"/>
            </a:solidFill>
          </a:endParaRPr>
        </a:p>
      </dgm:t>
    </dgm:pt>
    <dgm:pt modelId="{A7C514DA-20C9-46F2-A93C-D1AE76053809}" type="parTrans" cxnId="{4A068653-0344-4B03-B715-BF49C7D87AA8}">
      <dgm:prSet/>
      <dgm:spPr/>
      <dgm:t>
        <a:bodyPr/>
        <a:lstStyle/>
        <a:p>
          <a:endParaRPr lang="en-US"/>
        </a:p>
      </dgm:t>
    </dgm:pt>
    <dgm:pt modelId="{97D4CB4F-7026-44A5-8D15-855B0B52E769}" type="sibTrans" cxnId="{4A068653-0344-4B03-B715-BF49C7D87AA8}">
      <dgm:prSet/>
      <dgm:spPr/>
      <dgm:t>
        <a:bodyPr/>
        <a:lstStyle/>
        <a:p>
          <a:endParaRPr lang="en-US"/>
        </a:p>
      </dgm:t>
    </dgm:pt>
    <dgm:pt modelId="{3D21DCF6-AB1C-45E5-8063-0B483543592F}">
      <dgm:prSet phldrT="[Text]"/>
      <dgm:spPr>
        <a:solidFill>
          <a:schemeClr val="accent6"/>
        </a:solidFill>
      </dgm:spPr>
      <dgm:t>
        <a:bodyPr/>
        <a:lstStyle/>
        <a:p>
          <a:r>
            <a:rPr lang="en-US" b="1" dirty="0" smtClean="0">
              <a:solidFill>
                <a:schemeClr val="bg1"/>
              </a:solidFill>
            </a:rPr>
            <a:t>Bee Tagged</a:t>
          </a:r>
          <a:endParaRPr lang="en-US" b="1" dirty="0">
            <a:solidFill>
              <a:schemeClr val="bg1"/>
            </a:solidFill>
          </a:endParaRPr>
        </a:p>
      </dgm:t>
    </dgm:pt>
    <dgm:pt modelId="{1E579862-E0D4-4A50-89D9-BC643D76A894}" type="parTrans" cxnId="{74B3EF33-86A0-4FA6-811B-4832F9B7D381}">
      <dgm:prSet/>
      <dgm:spPr/>
      <dgm:t>
        <a:bodyPr/>
        <a:lstStyle/>
        <a:p>
          <a:endParaRPr lang="en-US"/>
        </a:p>
      </dgm:t>
    </dgm:pt>
    <dgm:pt modelId="{3151ADBB-9B93-4103-A3DA-AC8E0689493D}" type="sibTrans" cxnId="{74B3EF33-86A0-4FA6-811B-4832F9B7D381}">
      <dgm:prSet/>
      <dgm:spPr/>
      <dgm:t>
        <a:bodyPr/>
        <a:lstStyle/>
        <a:p>
          <a:endParaRPr lang="en-US"/>
        </a:p>
      </dgm:t>
    </dgm:pt>
    <dgm:pt modelId="{050C7F84-C6FD-44E9-84DA-74D89CEF833B}">
      <dgm:prSet phldrT="[Text]"/>
      <dgm:spPr>
        <a:solidFill>
          <a:schemeClr val="accent6"/>
        </a:solidFill>
      </dgm:spPr>
      <dgm:t>
        <a:bodyPr/>
        <a:lstStyle/>
        <a:p>
          <a:r>
            <a:rPr lang="en-US" b="1" dirty="0" smtClean="0">
              <a:solidFill>
                <a:schemeClr val="bg1"/>
              </a:solidFill>
            </a:rPr>
            <a:t>CTO</a:t>
          </a:r>
        </a:p>
        <a:p>
          <a:endParaRPr lang="en-US" b="1" dirty="0" smtClean="0">
            <a:solidFill>
              <a:schemeClr val="bg1"/>
            </a:solidFill>
          </a:endParaRPr>
        </a:p>
        <a:p>
          <a:r>
            <a:rPr lang="en-US" b="1" dirty="0" smtClean="0">
              <a:solidFill>
                <a:schemeClr val="bg1"/>
              </a:solidFill>
            </a:rPr>
            <a:t>Computer Science</a:t>
          </a:r>
        </a:p>
        <a:p>
          <a:r>
            <a:rPr lang="en-US" b="1" dirty="0" smtClean="0">
              <a:solidFill>
                <a:schemeClr val="bg1"/>
              </a:solidFill>
            </a:rPr>
            <a:t>Engineer</a:t>
          </a:r>
        </a:p>
        <a:p>
          <a:r>
            <a:rPr lang="en-US" b="1" dirty="0" smtClean="0">
              <a:solidFill>
                <a:schemeClr val="bg1"/>
              </a:solidFill>
            </a:rPr>
            <a:t>Mastermind</a:t>
          </a:r>
        </a:p>
        <a:p>
          <a:r>
            <a:rPr lang="en-US" b="1" dirty="0" smtClean="0">
              <a:solidFill>
                <a:schemeClr val="bg1"/>
              </a:solidFill>
            </a:rPr>
            <a:t>Digital Creator</a:t>
          </a:r>
        </a:p>
        <a:p>
          <a:r>
            <a:rPr lang="en-US" b="1" dirty="0" smtClean="0">
              <a:solidFill>
                <a:schemeClr val="bg1"/>
              </a:solidFill>
            </a:rPr>
            <a:t>App Developer</a:t>
          </a:r>
          <a:endParaRPr lang="en-US" b="1" dirty="0">
            <a:solidFill>
              <a:schemeClr val="bg1"/>
            </a:solidFill>
          </a:endParaRPr>
        </a:p>
      </dgm:t>
    </dgm:pt>
    <dgm:pt modelId="{FA6A96F6-47E2-4E91-A88D-FB254C0A61CD}" type="parTrans" cxnId="{DAE74C9F-8311-4F47-A7DE-411FF7C42C30}">
      <dgm:prSet/>
      <dgm:spPr/>
      <dgm:t>
        <a:bodyPr/>
        <a:lstStyle/>
        <a:p>
          <a:endParaRPr lang="en-US"/>
        </a:p>
      </dgm:t>
    </dgm:pt>
    <dgm:pt modelId="{F4AC8D7F-869C-4EE3-BA83-8A9D09318DC3}" type="sibTrans" cxnId="{DAE74C9F-8311-4F47-A7DE-411FF7C42C30}">
      <dgm:prSet/>
      <dgm:spPr/>
      <dgm:t>
        <a:bodyPr/>
        <a:lstStyle/>
        <a:p>
          <a:endParaRPr lang="en-US"/>
        </a:p>
      </dgm:t>
    </dgm:pt>
    <dgm:pt modelId="{620A7901-62CC-4F9B-8C73-1168EDDF0932}" type="pres">
      <dgm:prSet presAssocID="{D9337AF6-85D2-494A-8D23-D3723FD79733}" presName="Name0" presStyleCnt="0">
        <dgm:presLayoutVars>
          <dgm:dir/>
          <dgm:resizeHandles val="exact"/>
        </dgm:presLayoutVars>
      </dgm:prSet>
      <dgm:spPr/>
    </dgm:pt>
    <dgm:pt modelId="{53EDD45D-5E5F-498A-A8A0-4AA5DB2B27E9}" type="pres">
      <dgm:prSet presAssocID="{D9337AF6-85D2-494A-8D23-D3723FD79733}" presName="bkgdShp" presStyleLbl="alignAccFollowNode1" presStyleIdx="0" presStyleCnt="1" custLinFactNeighborY="61111"/>
      <dgm:spPr>
        <a:noFill/>
        <a:ln>
          <a:solidFill>
            <a:schemeClr val="accent2">
              <a:alpha val="90000"/>
            </a:schemeClr>
          </a:solidFill>
        </a:ln>
      </dgm:spPr>
    </dgm:pt>
    <dgm:pt modelId="{C48CB0EF-20D8-4386-9977-1F2712E0DB8A}" type="pres">
      <dgm:prSet presAssocID="{D9337AF6-85D2-494A-8D23-D3723FD79733}" presName="linComp" presStyleCnt="0"/>
      <dgm:spPr/>
    </dgm:pt>
    <dgm:pt modelId="{C5FA3152-0819-453A-9836-B74FEA8509A4}" type="pres">
      <dgm:prSet presAssocID="{F771ADBC-1627-4D6B-BA3C-866BE9CF33FA}" presName="compNode" presStyleCnt="0"/>
      <dgm:spPr/>
    </dgm:pt>
    <dgm:pt modelId="{6B66283C-7798-4FD0-80D6-D238F2EF2562}" type="pres">
      <dgm:prSet presAssocID="{F771ADBC-1627-4D6B-BA3C-866BE9CF33FA}" presName="node" presStyleLbl="node1" presStyleIdx="0" presStyleCnt="3">
        <dgm:presLayoutVars>
          <dgm:bulletEnabled val="1"/>
        </dgm:presLayoutVars>
      </dgm:prSet>
      <dgm:spPr/>
      <dgm:t>
        <a:bodyPr/>
        <a:lstStyle/>
        <a:p>
          <a:endParaRPr lang="en-US"/>
        </a:p>
      </dgm:t>
    </dgm:pt>
    <dgm:pt modelId="{5C168E83-5008-4A89-90C1-14F2F9202161}" type="pres">
      <dgm:prSet presAssocID="{F771ADBC-1627-4D6B-BA3C-866BE9CF33FA}" presName="invisiNode" presStyleLbl="node1" presStyleIdx="0" presStyleCnt="3"/>
      <dgm:spPr/>
    </dgm:pt>
    <dgm:pt modelId="{6D4D44D3-FFDD-49D5-AACE-8951B47B8CCB}" type="pres">
      <dgm:prSet presAssocID="{F771ADBC-1627-4D6B-BA3C-866BE9CF33FA}" presName="imagNode" presStyleLbl="fgImgPlace1" presStyleIdx="0" presStyleCnt="3"/>
      <dgm:spPr>
        <a:blipFill rotWithShape="1">
          <a:blip xmlns:r="http://schemas.openxmlformats.org/officeDocument/2006/relationships" r:embed="rId1"/>
          <a:stretch>
            <a:fillRect/>
          </a:stretch>
        </a:blipFill>
        <a:ln>
          <a:solidFill>
            <a:schemeClr val="accent6"/>
          </a:solidFill>
        </a:ln>
      </dgm:spPr>
    </dgm:pt>
    <dgm:pt modelId="{F705A535-C907-4584-9789-7B319C5AF944}" type="pres">
      <dgm:prSet presAssocID="{97D4CB4F-7026-44A5-8D15-855B0B52E769}" presName="sibTrans" presStyleLbl="sibTrans2D1" presStyleIdx="0" presStyleCnt="0"/>
      <dgm:spPr/>
      <dgm:t>
        <a:bodyPr/>
        <a:lstStyle/>
        <a:p>
          <a:endParaRPr lang="en-US"/>
        </a:p>
      </dgm:t>
    </dgm:pt>
    <dgm:pt modelId="{188AF11C-A88B-43A0-A599-6C5EE1672CD3}" type="pres">
      <dgm:prSet presAssocID="{3D21DCF6-AB1C-45E5-8063-0B483543592F}" presName="compNode" presStyleCnt="0"/>
      <dgm:spPr/>
    </dgm:pt>
    <dgm:pt modelId="{0A7F49DF-4D9E-4538-BFD9-0F6FAE374166}" type="pres">
      <dgm:prSet presAssocID="{3D21DCF6-AB1C-45E5-8063-0B483543592F}" presName="node" presStyleLbl="node1" presStyleIdx="1" presStyleCnt="3">
        <dgm:presLayoutVars>
          <dgm:bulletEnabled val="1"/>
        </dgm:presLayoutVars>
      </dgm:prSet>
      <dgm:spPr/>
      <dgm:t>
        <a:bodyPr/>
        <a:lstStyle/>
        <a:p>
          <a:endParaRPr lang="en-US"/>
        </a:p>
      </dgm:t>
    </dgm:pt>
    <dgm:pt modelId="{851323C0-F476-4239-990E-63349D78BAAC}" type="pres">
      <dgm:prSet presAssocID="{3D21DCF6-AB1C-45E5-8063-0B483543592F}" presName="invisiNode" presStyleLbl="node1" presStyleIdx="1" presStyleCnt="3"/>
      <dgm:spPr/>
    </dgm:pt>
    <dgm:pt modelId="{178F43B2-242A-4B92-9BBB-F2851F195620}" type="pres">
      <dgm:prSet presAssocID="{3D21DCF6-AB1C-45E5-8063-0B483543592F}" presName="imagNode" presStyleLbl="fgImgPlace1" presStyleIdx="1" presStyleCnt="3"/>
      <dgm:spPr>
        <a:blipFill rotWithShape="1">
          <a:blip xmlns:r="http://schemas.openxmlformats.org/officeDocument/2006/relationships" r:embed="rId2"/>
          <a:stretch>
            <a:fillRect/>
          </a:stretch>
        </a:blipFill>
        <a:ln>
          <a:noFill/>
        </a:ln>
      </dgm:spPr>
    </dgm:pt>
    <dgm:pt modelId="{5DBFDF11-7F99-47CE-AE5C-29CB2A9A6F4F}" type="pres">
      <dgm:prSet presAssocID="{3151ADBB-9B93-4103-A3DA-AC8E0689493D}" presName="sibTrans" presStyleLbl="sibTrans2D1" presStyleIdx="0" presStyleCnt="0"/>
      <dgm:spPr/>
      <dgm:t>
        <a:bodyPr/>
        <a:lstStyle/>
        <a:p>
          <a:endParaRPr lang="en-US"/>
        </a:p>
      </dgm:t>
    </dgm:pt>
    <dgm:pt modelId="{FDC45DB1-4877-4EF9-B7BC-457EFB7A537D}" type="pres">
      <dgm:prSet presAssocID="{050C7F84-C6FD-44E9-84DA-74D89CEF833B}" presName="compNode" presStyleCnt="0"/>
      <dgm:spPr/>
    </dgm:pt>
    <dgm:pt modelId="{14CF0C2B-048F-4342-96B9-D56BC495E49A}" type="pres">
      <dgm:prSet presAssocID="{050C7F84-C6FD-44E9-84DA-74D89CEF833B}" presName="node" presStyleLbl="node1" presStyleIdx="2" presStyleCnt="3">
        <dgm:presLayoutVars>
          <dgm:bulletEnabled val="1"/>
        </dgm:presLayoutVars>
      </dgm:prSet>
      <dgm:spPr/>
      <dgm:t>
        <a:bodyPr/>
        <a:lstStyle/>
        <a:p>
          <a:endParaRPr lang="en-US"/>
        </a:p>
      </dgm:t>
    </dgm:pt>
    <dgm:pt modelId="{D7FB0198-E4D2-4DCA-B946-1476DA9471BE}" type="pres">
      <dgm:prSet presAssocID="{050C7F84-C6FD-44E9-84DA-74D89CEF833B}" presName="invisiNode" presStyleLbl="node1" presStyleIdx="2" presStyleCnt="3"/>
      <dgm:spPr/>
    </dgm:pt>
    <dgm:pt modelId="{4FB64DBD-851C-4E24-888A-5991FF9057B7}" type="pres">
      <dgm:prSet presAssocID="{050C7F84-C6FD-44E9-84DA-74D89CEF833B}" presName="imagNode" presStyleLbl="fgImgPlace1" presStyleIdx="2" presStyleCnt="3"/>
      <dgm:spPr>
        <a:blipFill rotWithShape="1">
          <a:blip xmlns:r="http://schemas.openxmlformats.org/officeDocument/2006/relationships" r:embed="rId3"/>
          <a:stretch>
            <a:fillRect/>
          </a:stretch>
        </a:blipFill>
        <a:ln>
          <a:solidFill>
            <a:schemeClr val="accent6"/>
          </a:solidFill>
        </a:ln>
      </dgm:spPr>
    </dgm:pt>
  </dgm:ptLst>
  <dgm:cxnLst>
    <dgm:cxn modelId="{9CFCEB6F-AED5-4F07-A9CB-79345D0C201F}" type="presOf" srcId="{3D21DCF6-AB1C-45E5-8063-0B483543592F}" destId="{0A7F49DF-4D9E-4538-BFD9-0F6FAE374166}" srcOrd="0" destOrd="0" presId="urn:microsoft.com/office/officeart/2005/8/layout/pList2"/>
    <dgm:cxn modelId="{DAE74C9F-8311-4F47-A7DE-411FF7C42C30}" srcId="{D9337AF6-85D2-494A-8D23-D3723FD79733}" destId="{050C7F84-C6FD-44E9-84DA-74D89CEF833B}" srcOrd="2" destOrd="0" parTransId="{FA6A96F6-47E2-4E91-A88D-FB254C0A61CD}" sibTransId="{F4AC8D7F-869C-4EE3-BA83-8A9D09318DC3}"/>
    <dgm:cxn modelId="{74B3EF33-86A0-4FA6-811B-4832F9B7D381}" srcId="{D9337AF6-85D2-494A-8D23-D3723FD79733}" destId="{3D21DCF6-AB1C-45E5-8063-0B483543592F}" srcOrd="1" destOrd="0" parTransId="{1E579862-E0D4-4A50-89D9-BC643D76A894}" sibTransId="{3151ADBB-9B93-4103-A3DA-AC8E0689493D}"/>
    <dgm:cxn modelId="{C33FF35D-8CF5-41F4-A7EE-866954B7AE03}" type="presOf" srcId="{97D4CB4F-7026-44A5-8D15-855B0B52E769}" destId="{F705A535-C907-4584-9789-7B319C5AF944}" srcOrd="0" destOrd="0" presId="urn:microsoft.com/office/officeart/2005/8/layout/pList2"/>
    <dgm:cxn modelId="{4A068653-0344-4B03-B715-BF49C7D87AA8}" srcId="{D9337AF6-85D2-494A-8D23-D3723FD79733}" destId="{F771ADBC-1627-4D6B-BA3C-866BE9CF33FA}" srcOrd="0" destOrd="0" parTransId="{A7C514DA-20C9-46F2-A93C-D1AE76053809}" sibTransId="{97D4CB4F-7026-44A5-8D15-855B0B52E769}"/>
    <dgm:cxn modelId="{F1E775B9-1C4A-4043-9269-42197C8D3984}" type="presOf" srcId="{F771ADBC-1627-4D6B-BA3C-866BE9CF33FA}" destId="{6B66283C-7798-4FD0-80D6-D238F2EF2562}" srcOrd="0" destOrd="0" presId="urn:microsoft.com/office/officeart/2005/8/layout/pList2"/>
    <dgm:cxn modelId="{32B4E2C8-AE0B-47A0-8DC1-FEDB36859331}" type="presOf" srcId="{050C7F84-C6FD-44E9-84DA-74D89CEF833B}" destId="{14CF0C2B-048F-4342-96B9-D56BC495E49A}" srcOrd="0" destOrd="0" presId="urn:microsoft.com/office/officeart/2005/8/layout/pList2"/>
    <dgm:cxn modelId="{0D0BF1E3-ED90-4D68-B9F5-8E73F3AA7827}" type="presOf" srcId="{D9337AF6-85D2-494A-8D23-D3723FD79733}" destId="{620A7901-62CC-4F9B-8C73-1168EDDF0932}" srcOrd="0" destOrd="0" presId="urn:microsoft.com/office/officeart/2005/8/layout/pList2"/>
    <dgm:cxn modelId="{A06D9F76-ABB0-49BD-A474-DA9EA4CCF907}" type="presOf" srcId="{3151ADBB-9B93-4103-A3DA-AC8E0689493D}" destId="{5DBFDF11-7F99-47CE-AE5C-29CB2A9A6F4F}" srcOrd="0" destOrd="0" presId="urn:microsoft.com/office/officeart/2005/8/layout/pList2"/>
    <dgm:cxn modelId="{FDBBAE7E-0E9C-4046-842C-1D36B69CAB7D}" type="presParOf" srcId="{620A7901-62CC-4F9B-8C73-1168EDDF0932}" destId="{53EDD45D-5E5F-498A-A8A0-4AA5DB2B27E9}" srcOrd="0" destOrd="0" presId="urn:microsoft.com/office/officeart/2005/8/layout/pList2"/>
    <dgm:cxn modelId="{9A5561ED-37B3-4689-BEE9-A370770F17FE}" type="presParOf" srcId="{620A7901-62CC-4F9B-8C73-1168EDDF0932}" destId="{C48CB0EF-20D8-4386-9977-1F2712E0DB8A}" srcOrd="1" destOrd="0" presId="urn:microsoft.com/office/officeart/2005/8/layout/pList2"/>
    <dgm:cxn modelId="{2BF54F06-B875-459A-8075-8F34B8CDA716}" type="presParOf" srcId="{C48CB0EF-20D8-4386-9977-1F2712E0DB8A}" destId="{C5FA3152-0819-453A-9836-B74FEA8509A4}" srcOrd="0" destOrd="0" presId="urn:microsoft.com/office/officeart/2005/8/layout/pList2"/>
    <dgm:cxn modelId="{9DFBABAD-BC88-4711-A5F2-F4E984B25151}" type="presParOf" srcId="{C5FA3152-0819-453A-9836-B74FEA8509A4}" destId="{6B66283C-7798-4FD0-80D6-D238F2EF2562}" srcOrd="0" destOrd="0" presId="urn:microsoft.com/office/officeart/2005/8/layout/pList2"/>
    <dgm:cxn modelId="{18F54B8D-CF3A-4018-97EE-3199E7AD3870}" type="presParOf" srcId="{C5FA3152-0819-453A-9836-B74FEA8509A4}" destId="{5C168E83-5008-4A89-90C1-14F2F9202161}" srcOrd="1" destOrd="0" presId="urn:microsoft.com/office/officeart/2005/8/layout/pList2"/>
    <dgm:cxn modelId="{455BAECC-AAD1-4002-BDDC-5885FA1D1953}" type="presParOf" srcId="{C5FA3152-0819-453A-9836-B74FEA8509A4}" destId="{6D4D44D3-FFDD-49D5-AACE-8951B47B8CCB}" srcOrd="2" destOrd="0" presId="urn:microsoft.com/office/officeart/2005/8/layout/pList2"/>
    <dgm:cxn modelId="{069582FF-2846-4BC9-BA80-C90036146289}" type="presParOf" srcId="{C48CB0EF-20D8-4386-9977-1F2712E0DB8A}" destId="{F705A535-C907-4584-9789-7B319C5AF944}" srcOrd="1" destOrd="0" presId="urn:microsoft.com/office/officeart/2005/8/layout/pList2"/>
    <dgm:cxn modelId="{93D9EB4F-74B8-41B3-B014-B62AD6EDF45E}" type="presParOf" srcId="{C48CB0EF-20D8-4386-9977-1F2712E0DB8A}" destId="{188AF11C-A88B-43A0-A599-6C5EE1672CD3}" srcOrd="2" destOrd="0" presId="urn:microsoft.com/office/officeart/2005/8/layout/pList2"/>
    <dgm:cxn modelId="{A8420264-C455-497B-A023-DA3EBDA14430}" type="presParOf" srcId="{188AF11C-A88B-43A0-A599-6C5EE1672CD3}" destId="{0A7F49DF-4D9E-4538-BFD9-0F6FAE374166}" srcOrd="0" destOrd="0" presId="urn:microsoft.com/office/officeart/2005/8/layout/pList2"/>
    <dgm:cxn modelId="{11A9DF2C-6BF6-4866-8AA4-0A95AA2E6EA6}" type="presParOf" srcId="{188AF11C-A88B-43A0-A599-6C5EE1672CD3}" destId="{851323C0-F476-4239-990E-63349D78BAAC}" srcOrd="1" destOrd="0" presId="urn:microsoft.com/office/officeart/2005/8/layout/pList2"/>
    <dgm:cxn modelId="{92703A2F-85CC-4373-9F15-A0751E09E013}" type="presParOf" srcId="{188AF11C-A88B-43A0-A599-6C5EE1672CD3}" destId="{178F43B2-242A-4B92-9BBB-F2851F195620}" srcOrd="2" destOrd="0" presId="urn:microsoft.com/office/officeart/2005/8/layout/pList2"/>
    <dgm:cxn modelId="{B8ACFAE1-C748-4FB2-A234-0BA0DA2D50CD}" type="presParOf" srcId="{C48CB0EF-20D8-4386-9977-1F2712E0DB8A}" destId="{5DBFDF11-7F99-47CE-AE5C-29CB2A9A6F4F}" srcOrd="3" destOrd="0" presId="urn:microsoft.com/office/officeart/2005/8/layout/pList2"/>
    <dgm:cxn modelId="{0FE092F6-B3E2-4639-9259-0A988A220284}" type="presParOf" srcId="{C48CB0EF-20D8-4386-9977-1F2712E0DB8A}" destId="{FDC45DB1-4877-4EF9-B7BC-457EFB7A537D}" srcOrd="4" destOrd="0" presId="urn:microsoft.com/office/officeart/2005/8/layout/pList2"/>
    <dgm:cxn modelId="{A6970316-57FB-4EF6-8DD8-E941528059C8}" type="presParOf" srcId="{FDC45DB1-4877-4EF9-B7BC-457EFB7A537D}" destId="{14CF0C2B-048F-4342-96B9-D56BC495E49A}" srcOrd="0" destOrd="0" presId="urn:microsoft.com/office/officeart/2005/8/layout/pList2"/>
    <dgm:cxn modelId="{7460BEE5-019E-4296-AD41-C2A63CE7C056}" type="presParOf" srcId="{FDC45DB1-4877-4EF9-B7BC-457EFB7A537D}" destId="{D7FB0198-E4D2-4DCA-B946-1476DA9471BE}" srcOrd="1" destOrd="0" presId="urn:microsoft.com/office/officeart/2005/8/layout/pList2"/>
    <dgm:cxn modelId="{D5400A96-158B-46B8-883B-A7B1638E3050}" type="presParOf" srcId="{FDC45DB1-4877-4EF9-B7BC-457EFB7A537D}" destId="{4FB64DBD-851C-4E24-888A-5991FF9057B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E8959F-38B8-421E-B4DD-AC7C6AC5D265}"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0F3EAD6D-D9E5-4794-813F-D49FF98E4F62}">
      <dgm:prSet phldrT="[Text]"/>
      <dgm:spPr>
        <a:solidFill>
          <a:schemeClr val="accent2"/>
        </a:solidFill>
      </dgm:spPr>
      <dgm:t>
        <a:bodyPr/>
        <a:lstStyle/>
        <a:p>
          <a:r>
            <a:rPr lang="en-US" dirty="0" smtClean="0">
              <a:solidFill>
                <a:schemeClr val="accent6"/>
              </a:solidFill>
            </a:rPr>
            <a:t>Social Media</a:t>
          </a:r>
          <a:endParaRPr lang="en-US" dirty="0">
            <a:solidFill>
              <a:schemeClr val="accent6"/>
            </a:solidFill>
          </a:endParaRPr>
        </a:p>
      </dgm:t>
    </dgm:pt>
    <dgm:pt modelId="{069FB42E-B326-4628-A30D-51F345FD00E2}" type="parTrans" cxnId="{E6321EFB-B332-43A3-B198-4D276991E83E}">
      <dgm:prSet/>
      <dgm:spPr/>
      <dgm:t>
        <a:bodyPr/>
        <a:lstStyle/>
        <a:p>
          <a:endParaRPr lang="en-US"/>
        </a:p>
      </dgm:t>
    </dgm:pt>
    <dgm:pt modelId="{6DDDC5E9-57DF-4D69-AF0C-FE05CF698549}" type="sibTrans" cxnId="{E6321EFB-B332-43A3-B198-4D276991E83E}">
      <dgm:prSet/>
      <dgm:spPr>
        <a:blipFill rotWithShape="1">
          <a:blip xmlns:r="http://schemas.openxmlformats.org/officeDocument/2006/relationships" r:embed="rId1"/>
          <a:stretch>
            <a:fillRect/>
          </a:stretch>
        </a:blipFill>
      </dgm:spPr>
      <dgm:t>
        <a:bodyPr/>
        <a:lstStyle/>
        <a:p>
          <a:endParaRPr lang="en-US"/>
        </a:p>
      </dgm:t>
    </dgm:pt>
    <dgm:pt modelId="{2296531D-FC48-412A-BF61-4792DF022BA9}">
      <dgm:prSet phldrT="[Text]"/>
      <dgm:spPr>
        <a:solidFill>
          <a:schemeClr val="accent2"/>
        </a:solidFill>
      </dgm:spPr>
      <dgm:t>
        <a:bodyPr/>
        <a:lstStyle/>
        <a:p>
          <a:r>
            <a:rPr lang="en-US" dirty="0" smtClean="0">
              <a:solidFill>
                <a:schemeClr val="accent6"/>
              </a:solidFill>
            </a:rPr>
            <a:t>Phone</a:t>
          </a:r>
          <a:endParaRPr lang="en-US" dirty="0">
            <a:solidFill>
              <a:schemeClr val="accent6"/>
            </a:solidFill>
          </a:endParaRPr>
        </a:p>
      </dgm:t>
    </dgm:pt>
    <dgm:pt modelId="{1246991C-5240-4C4F-9208-6ADFC7530F50}" type="parTrans" cxnId="{43229E82-A749-4862-A9C5-A40961A84A05}">
      <dgm:prSet/>
      <dgm:spPr/>
      <dgm:t>
        <a:bodyPr/>
        <a:lstStyle/>
        <a:p>
          <a:endParaRPr lang="en-US"/>
        </a:p>
      </dgm:t>
    </dgm:pt>
    <dgm:pt modelId="{26CEA4F2-0053-4957-AC43-1FA77B8E01FC}" type="sibTrans" cxnId="{43229E82-A749-4862-A9C5-A40961A84A05}">
      <dgm:prSet/>
      <dgm:spPr>
        <a:blipFill rotWithShape="1">
          <a:blip xmlns:r="http://schemas.openxmlformats.org/officeDocument/2006/relationships" r:embed="rId2"/>
          <a:stretch>
            <a:fillRect/>
          </a:stretch>
        </a:blipFill>
      </dgm:spPr>
      <dgm:t>
        <a:bodyPr/>
        <a:lstStyle/>
        <a:p>
          <a:endParaRPr lang="en-US"/>
        </a:p>
      </dgm:t>
    </dgm:pt>
    <dgm:pt modelId="{7AD379B9-70C4-4D4E-96E6-E7AFDFA1AE5C}">
      <dgm:prSet phldrT="[Text]"/>
      <dgm:spPr>
        <a:solidFill>
          <a:schemeClr val="accent2"/>
        </a:solidFill>
      </dgm:spPr>
      <dgm:t>
        <a:bodyPr/>
        <a:lstStyle/>
        <a:p>
          <a:r>
            <a:rPr lang="en-US" dirty="0" smtClean="0">
              <a:solidFill>
                <a:schemeClr val="accent6"/>
              </a:solidFill>
            </a:rPr>
            <a:t>Search</a:t>
          </a:r>
          <a:endParaRPr lang="en-US" dirty="0">
            <a:solidFill>
              <a:schemeClr val="accent6"/>
            </a:solidFill>
          </a:endParaRPr>
        </a:p>
      </dgm:t>
    </dgm:pt>
    <dgm:pt modelId="{D8BD2568-75DB-459D-AF10-243295FC7976}" type="parTrans" cxnId="{DADAC562-06F9-4D0E-88C4-FEF5ABF93F5D}">
      <dgm:prSet/>
      <dgm:spPr/>
      <dgm:t>
        <a:bodyPr/>
        <a:lstStyle/>
        <a:p>
          <a:endParaRPr lang="en-US"/>
        </a:p>
      </dgm:t>
    </dgm:pt>
    <dgm:pt modelId="{F8D4DC6B-81D5-45F2-9074-02CB5DC2B01C}" type="sibTrans" cxnId="{DADAC562-06F9-4D0E-88C4-FEF5ABF93F5D}">
      <dgm:prSet/>
      <dgm:spPr>
        <a:blipFill rotWithShape="1">
          <a:blip xmlns:r="http://schemas.openxmlformats.org/officeDocument/2006/relationships" r:embed="rId3"/>
          <a:stretch>
            <a:fillRect/>
          </a:stretch>
        </a:blipFill>
      </dgm:spPr>
      <dgm:t>
        <a:bodyPr/>
        <a:lstStyle/>
        <a:p>
          <a:endParaRPr lang="en-US"/>
        </a:p>
      </dgm:t>
    </dgm:pt>
    <dgm:pt modelId="{865FFF59-89E2-4745-A1C4-B3205B2A62EE}">
      <dgm:prSet phldrT="[Text]"/>
      <dgm:spPr>
        <a:solidFill>
          <a:schemeClr val="accent2"/>
        </a:solidFill>
      </dgm:spPr>
      <dgm:t>
        <a:bodyPr/>
        <a:lstStyle/>
        <a:p>
          <a:r>
            <a:rPr lang="en-US" dirty="0" smtClean="0">
              <a:solidFill>
                <a:schemeClr val="accent6"/>
              </a:solidFill>
            </a:rPr>
            <a:t>Service Provider</a:t>
          </a:r>
          <a:endParaRPr lang="en-US" dirty="0">
            <a:solidFill>
              <a:schemeClr val="accent6"/>
            </a:solidFill>
          </a:endParaRPr>
        </a:p>
      </dgm:t>
    </dgm:pt>
    <dgm:pt modelId="{31926015-C37D-4B53-8358-569C6EFD31FC}" type="parTrans" cxnId="{0F1149BE-954D-4BD9-8E5D-8C2A7D9770C2}">
      <dgm:prSet/>
      <dgm:spPr/>
      <dgm:t>
        <a:bodyPr/>
        <a:lstStyle/>
        <a:p>
          <a:endParaRPr lang="en-US"/>
        </a:p>
      </dgm:t>
    </dgm:pt>
    <dgm:pt modelId="{DAF6A144-440A-4E8D-8412-D1D3C070E10D}" type="sibTrans" cxnId="{0F1149BE-954D-4BD9-8E5D-8C2A7D9770C2}">
      <dgm:prSet/>
      <dgm:spPr>
        <a:blipFill rotWithShape="1">
          <a:blip xmlns:r="http://schemas.openxmlformats.org/officeDocument/2006/relationships" r:embed="rId4"/>
          <a:stretch>
            <a:fillRect/>
          </a:stretch>
        </a:blipFill>
      </dgm:spPr>
      <dgm:t>
        <a:bodyPr/>
        <a:lstStyle/>
        <a:p>
          <a:endParaRPr lang="en-US"/>
        </a:p>
      </dgm:t>
    </dgm:pt>
    <dgm:pt modelId="{DA02A65E-B806-47E6-BDCB-78A39F807D67}" type="pres">
      <dgm:prSet presAssocID="{E7E8959F-38B8-421E-B4DD-AC7C6AC5D265}" presName="Name0" presStyleCnt="0">
        <dgm:presLayoutVars>
          <dgm:chMax val="21"/>
          <dgm:chPref val="21"/>
        </dgm:presLayoutVars>
      </dgm:prSet>
      <dgm:spPr/>
      <dgm:t>
        <a:bodyPr/>
        <a:lstStyle/>
        <a:p>
          <a:endParaRPr lang="en-US"/>
        </a:p>
      </dgm:t>
    </dgm:pt>
    <dgm:pt modelId="{4208E310-91DE-4F78-9B81-359F5C17F104}" type="pres">
      <dgm:prSet presAssocID="{0F3EAD6D-D9E5-4794-813F-D49FF98E4F62}" presName="text1" presStyleCnt="0"/>
      <dgm:spPr/>
    </dgm:pt>
    <dgm:pt modelId="{7E0E56FE-35DC-4854-89AE-A4B3FD1CF7CB}" type="pres">
      <dgm:prSet presAssocID="{0F3EAD6D-D9E5-4794-813F-D49FF98E4F62}" presName="textRepeatNode" presStyleLbl="alignNode1" presStyleIdx="0" presStyleCnt="4">
        <dgm:presLayoutVars>
          <dgm:chMax val="0"/>
          <dgm:chPref val="0"/>
          <dgm:bulletEnabled val="1"/>
        </dgm:presLayoutVars>
      </dgm:prSet>
      <dgm:spPr/>
      <dgm:t>
        <a:bodyPr/>
        <a:lstStyle/>
        <a:p>
          <a:endParaRPr lang="en-US"/>
        </a:p>
      </dgm:t>
    </dgm:pt>
    <dgm:pt modelId="{24D72BDF-602C-4AEE-8E13-242D9AA86A02}" type="pres">
      <dgm:prSet presAssocID="{0F3EAD6D-D9E5-4794-813F-D49FF98E4F62}" presName="textaccent1" presStyleCnt="0"/>
      <dgm:spPr/>
    </dgm:pt>
    <dgm:pt modelId="{26C2B6EB-C1A9-4BF0-B4E2-9FDE1F53CF68}" type="pres">
      <dgm:prSet presAssocID="{0F3EAD6D-D9E5-4794-813F-D49FF98E4F62}" presName="accentRepeatNode" presStyleLbl="solidAlignAcc1" presStyleIdx="0" presStyleCnt="8"/>
      <dgm:spPr>
        <a:noFill/>
        <a:ln>
          <a:noFill/>
        </a:ln>
      </dgm:spPr>
    </dgm:pt>
    <dgm:pt modelId="{054E0B31-FABE-4281-B067-04C698EB3857}" type="pres">
      <dgm:prSet presAssocID="{6DDDC5E9-57DF-4D69-AF0C-FE05CF698549}" presName="image1" presStyleCnt="0"/>
      <dgm:spPr/>
    </dgm:pt>
    <dgm:pt modelId="{C98CC544-C3F9-4CAC-9BC6-11244484400B}" type="pres">
      <dgm:prSet presAssocID="{6DDDC5E9-57DF-4D69-AF0C-FE05CF698549}" presName="imageRepeatNode" presStyleLbl="alignAcc1" presStyleIdx="0" presStyleCnt="4"/>
      <dgm:spPr/>
      <dgm:t>
        <a:bodyPr/>
        <a:lstStyle/>
        <a:p>
          <a:endParaRPr lang="en-US"/>
        </a:p>
      </dgm:t>
    </dgm:pt>
    <dgm:pt modelId="{B679B983-CB35-4617-966C-008D0376EA98}" type="pres">
      <dgm:prSet presAssocID="{6DDDC5E9-57DF-4D69-AF0C-FE05CF698549}" presName="imageaccent1" presStyleCnt="0"/>
      <dgm:spPr/>
    </dgm:pt>
    <dgm:pt modelId="{7B1AD116-553D-4372-9EBE-095B9CD6E731}" type="pres">
      <dgm:prSet presAssocID="{6DDDC5E9-57DF-4D69-AF0C-FE05CF698549}" presName="accentRepeatNode" presStyleLbl="solidAlignAcc1" presStyleIdx="1" presStyleCnt="8"/>
      <dgm:spPr>
        <a:noFill/>
        <a:ln>
          <a:noFill/>
        </a:ln>
      </dgm:spPr>
    </dgm:pt>
    <dgm:pt modelId="{4D4637BB-04AA-4298-A618-B3571CD1020C}" type="pres">
      <dgm:prSet presAssocID="{7AD379B9-70C4-4D4E-96E6-E7AFDFA1AE5C}" presName="text2" presStyleCnt="0"/>
      <dgm:spPr/>
    </dgm:pt>
    <dgm:pt modelId="{87554E63-1955-4401-90C8-EE2212B50801}" type="pres">
      <dgm:prSet presAssocID="{7AD379B9-70C4-4D4E-96E6-E7AFDFA1AE5C}" presName="textRepeatNode" presStyleLbl="alignNode1" presStyleIdx="1" presStyleCnt="4">
        <dgm:presLayoutVars>
          <dgm:chMax val="0"/>
          <dgm:chPref val="0"/>
          <dgm:bulletEnabled val="1"/>
        </dgm:presLayoutVars>
      </dgm:prSet>
      <dgm:spPr/>
      <dgm:t>
        <a:bodyPr/>
        <a:lstStyle/>
        <a:p>
          <a:endParaRPr lang="en-US"/>
        </a:p>
      </dgm:t>
    </dgm:pt>
    <dgm:pt modelId="{79FF8130-7398-49B1-A0DF-C20D23A2353A}" type="pres">
      <dgm:prSet presAssocID="{7AD379B9-70C4-4D4E-96E6-E7AFDFA1AE5C}" presName="textaccent2" presStyleCnt="0"/>
      <dgm:spPr/>
    </dgm:pt>
    <dgm:pt modelId="{10A852D5-33AE-4EBE-83F8-FBDBCC276EA3}" type="pres">
      <dgm:prSet presAssocID="{7AD379B9-70C4-4D4E-96E6-E7AFDFA1AE5C}" presName="accentRepeatNode" presStyleLbl="solidAlignAcc1" presStyleIdx="2" presStyleCnt="8"/>
      <dgm:spPr>
        <a:noFill/>
        <a:ln>
          <a:noFill/>
        </a:ln>
      </dgm:spPr>
    </dgm:pt>
    <dgm:pt modelId="{50962051-CB3C-4589-A53D-C4828634017E}" type="pres">
      <dgm:prSet presAssocID="{F8D4DC6B-81D5-45F2-9074-02CB5DC2B01C}" presName="image2" presStyleCnt="0"/>
      <dgm:spPr/>
    </dgm:pt>
    <dgm:pt modelId="{68887AFB-7993-43F0-9907-F45027F0B148}" type="pres">
      <dgm:prSet presAssocID="{F8D4DC6B-81D5-45F2-9074-02CB5DC2B01C}" presName="imageRepeatNode" presStyleLbl="alignAcc1" presStyleIdx="1" presStyleCnt="4"/>
      <dgm:spPr/>
      <dgm:t>
        <a:bodyPr/>
        <a:lstStyle/>
        <a:p>
          <a:endParaRPr lang="en-US"/>
        </a:p>
      </dgm:t>
    </dgm:pt>
    <dgm:pt modelId="{B11954B6-3A47-458C-97A5-3B6C2BD1939E}" type="pres">
      <dgm:prSet presAssocID="{F8D4DC6B-81D5-45F2-9074-02CB5DC2B01C}" presName="imageaccent2" presStyleCnt="0"/>
      <dgm:spPr/>
    </dgm:pt>
    <dgm:pt modelId="{7476C211-F43E-40AE-BAE3-704BDA7C3D24}" type="pres">
      <dgm:prSet presAssocID="{F8D4DC6B-81D5-45F2-9074-02CB5DC2B01C}" presName="accentRepeatNode" presStyleLbl="solidAlignAcc1" presStyleIdx="3" presStyleCnt="8"/>
      <dgm:spPr>
        <a:noFill/>
        <a:ln>
          <a:noFill/>
        </a:ln>
      </dgm:spPr>
    </dgm:pt>
    <dgm:pt modelId="{0AD495D1-1A80-4CBC-A981-F7B697F99F00}" type="pres">
      <dgm:prSet presAssocID="{865FFF59-89E2-4745-A1C4-B3205B2A62EE}" presName="text3" presStyleCnt="0"/>
      <dgm:spPr/>
    </dgm:pt>
    <dgm:pt modelId="{F369C78F-FB93-48D2-BE80-998D1B25E56D}" type="pres">
      <dgm:prSet presAssocID="{865FFF59-89E2-4745-A1C4-B3205B2A62EE}" presName="textRepeatNode" presStyleLbl="alignNode1" presStyleIdx="2" presStyleCnt="4">
        <dgm:presLayoutVars>
          <dgm:chMax val="0"/>
          <dgm:chPref val="0"/>
          <dgm:bulletEnabled val="1"/>
        </dgm:presLayoutVars>
      </dgm:prSet>
      <dgm:spPr/>
      <dgm:t>
        <a:bodyPr/>
        <a:lstStyle/>
        <a:p>
          <a:endParaRPr lang="en-US"/>
        </a:p>
      </dgm:t>
    </dgm:pt>
    <dgm:pt modelId="{7F593A6F-7256-4EDC-8C53-59053BC04D58}" type="pres">
      <dgm:prSet presAssocID="{865FFF59-89E2-4745-A1C4-B3205B2A62EE}" presName="textaccent3" presStyleCnt="0"/>
      <dgm:spPr/>
    </dgm:pt>
    <dgm:pt modelId="{321D5EBD-6878-441E-8535-CA9031296E1A}" type="pres">
      <dgm:prSet presAssocID="{865FFF59-89E2-4745-A1C4-B3205B2A62EE}" presName="accentRepeatNode" presStyleLbl="solidAlignAcc1" presStyleIdx="4" presStyleCnt="8"/>
      <dgm:spPr>
        <a:noFill/>
        <a:ln>
          <a:noFill/>
        </a:ln>
      </dgm:spPr>
    </dgm:pt>
    <dgm:pt modelId="{2134F422-6AD9-4FEA-B7F8-F49AF8849CEF}" type="pres">
      <dgm:prSet presAssocID="{DAF6A144-440A-4E8D-8412-D1D3C070E10D}" presName="image3" presStyleCnt="0"/>
      <dgm:spPr/>
    </dgm:pt>
    <dgm:pt modelId="{C3DFDED9-1224-44D4-99BA-5EB8B21DD66F}" type="pres">
      <dgm:prSet presAssocID="{DAF6A144-440A-4E8D-8412-D1D3C070E10D}" presName="imageRepeatNode" presStyleLbl="alignAcc1" presStyleIdx="2" presStyleCnt="4"/>
      <dgm:spPr/>
      <dgm:t>
        <a:bodyPr/>
        <a:lstStyle/>
        <a:p>
          <a:endParaRPr lang="en-US"/>
        </a:p>
      </dgm:t>
    </dgm:pt>
    <dgm:pt modelId="{2AB2ABF6-34C9-4365-A0AA-32CA835403B8}" type="pres">
      <dgm:prSet presAssocID="{DAF6A144-440A-4E8D-8412-D1D3C070E10D}" presName="imageaccent3" presStyleCnt="0"/>
      <dgm:spPr/>
    </dgm:pt>
    <dgm:pt modelId="{92351BAB-64D2-4E6E-8AAA-251781499AC2}" type="pres">
      <dgm:prSet presAssocID="{DAF6A144-440A-4E8D-8412-D1D3C070E10D}" presName="accentRepeatNode" presStyleLbl="solidAlignAcc1" presStyleIdx="5" presStyleCnt="8"/>
      <dgm:spPr>
        <a:noFill/>
        <a:ln>
          <a:noFill/>
        </a:ln>
      </dgm:spPr>
    </dgm:pt>
    <dgm:pt modelId="{4F30F1A2-A383-4A1F-8BB4-DA1EEC7ABCF5}" type="pres">
      <dgm:prSet presAssocID="{2296531D-FC48-412A-BF61-4792DF022BA9}" presName="text4" presStyleCnt="0"/>
      <dgm:spPr/>
    </dgm:pt>
    <dgm:pt modelId="{783B4D55-00D4-44FD-9F9A-BE8A86080B69}" type="pres">
      <dgm:prSet presAssocID="{2296531D-FC48-412A-BF61-4792DF022BA9}" presName="textRepeatNode" presStyleLbl="alignNode1" presStyleIdx="3" presStyleCnt="4">
        <dgm:presLayoutVars>
          <dgm:chMax val="0"/>
          <dgm:chPref val="0"/>
          <dgm:bulletEnabled val="1"/>
        </dgm:presLayoutVars>
      </dgm:prSet>
      <dgm:spPr/>
      <dgm:t>
        <a:bodyPr/>
        <a:lstStyle/>
        <a:p>
          <a:endParaRPr lang="en-US"/>
        </a:p>
      </dgm:t>
    </dgm:pt>
    <dgm:pt modelId="{E3BE1085-4BC0-49FA-832C-CDEE984569F8}" type="pres">
      <dgm:prSet presAssocID="{2296531D-FC48-412A-BF61-4792DF022BA9}" presName="textaccent4" presStyleCnt="0"/>
      <dgm:spPr/>
    </dgm:pt>
    <dgm:pt modelId="{7B62995F-5601-46C4-B483-F103A624E50F}" type="pres">
      <dgm:prSet presAssocID="{2296531D-FC48-412A-BF61-4792DF022BA9}" presName="accentRepeatNode" presStyleLbl="solidAlignAcc1" presStyleIdx="6" presStyleCnt="8"/>
      <dgm:spPr>
        <a:noFill/>
        <a:ln>
          <a:noFill/>
        </a:ln>
      </dgm:spPr>
    </dgm:pt>
    <dgm:pt modelId="{88F1F771-F22F-4280-985D-3FC0DE4D50B7}" type="pres">
      <dgm:prSet presAssocID="{26CEA4F2-0053-4957-AC43-1FA77B8E01FC}" presName="image4" presStyleCnt="0"/>
      <dgm:spPr/>
    </dgm:pt>
    <dgm:pt modelId="{657BEC67-4CCB-4445-8B2A-2968F945F8A3}" type="pres">
      <dgm:prSet presAssocID="{26CEA4F2-0053-4957-AC43-1FA77B8E01FC}" presName="imageRepeatNode" presStyleLbl="alignAcc1" presStyleIdx="3" presStyleCnt="4"/>
      <dgm:spPr/>
      <dgm:t>
        <a:bodyPr/>
        <a:lstStyle/>
        <a:p>
          <a:endParaRPr lang="en-US"/>
        </a:p>
      </dgm:t>
    </dgm:pt>
    <dgm:pt modelId="{F675DE9D-C304-4B21-93EC-3A47B5C8B483}" type="pres">
      <dgm:prSet presAssocID="{26CEA4F2-0053-4957-AC43-1FA77B8E01FC}" presName="imageaccent4" presStyleCnt="0"/>
      <dgm:spPr/>
    </dgm:pt>
    <dgm:pt modelId="{2F7170AF-E875-4547-8209-EAA613399DEC}" type="pres">
      <dgm:prSet presAssocID="{26CEA4F2-0053-4957-AC43-1FA77B8E01FC}" presName="accentRepeatNode" presStyleLbl="solidAlignAcc1" presStyleIdx="7" presStyleCnt="8"/>
      <dgm:spPr>
        <a:noFill/>
        <a:ln>
          <a:solidFill>
            <a:schemeClr val="bg1"/>
          </a:solidFill>
        </a:ln>
      </dgm:spPr>
      <dgm:t>
        <a:bodyPr/>
        <a:lstStyle/>
        <a:p>
          <a:endParaRPr lang="en-US"/>
        </a:p>
      </dgm:t>
    </dgm:pt>
  </dgm:ptLst>
  <dgm:cxnLst>
    <dgm:cxn modelId="{45A4E789-3DC4-4B05-A237-2F7A40F3B700}" type="presOf" srcId="{7AD379B9-70C4-4D4E-96E6-E7AFDFA1AE5C}" destId="{87554E63-1955-4401-90C8-EE2212B50801}" srcOrd="0" destOrd="0" presId="urn:microsoft.com/office/officeart/2008/layout/HexagonCluster"/>
    <dgm:cxn modelId="{BF6F846A-0A8D-452A-A464-69F115A09F39}" type="presOf" srcId="{865FFF59-89E2-4745-A1C4-B3205B2A62EE}" destId="{F369C78F-FB93-48D2-BE80-998D1B25E56D}" srcOrd="0" destOrd="0" presId="urn:microsoft.com/office/officeart/2008/layout/HexagonCluster"/>
    <dgm:cxn modelId="{AA971207-32C5-4DB5-B96F-14841FDDF1B9}" type="presOf" srcId="{E7E8959F-38B8-421E-B4DD-AC7C6AC5D265}" destId="{DA02A65E-B806-47E6-BDCB-78A39F807D67}" srcOrd="0" destOrd="0" presId="urn:microsoft.com/office/officeart/2008/layout/HexagonCluster"/>
    <dgm:cxn modelId="{77F230C8-7BA8-46B2-95CA-8A65BE15DA32}" type="presOf" srcId="{26CEA4F2-0053-4957-AC43-1FA77B8E01FC}" destId="{657BEC67-4CCB-4445-8B2A-2968F945F8A3}" srcOrd="0" destOrd="0" presId="urn:microsoft.com/office/officeart/2008/layout/HexagonCluster"/>
    <dgm:cxn modelId="{F39E46CD-59F8-4F25-834B-1B1B03020B65}" type="presOf" srcId="{6DDDC5E9-57DF-4D69-AF0C-FE05CF698549}" destId="{C98CC544-C3F9-4CAC-9BC6-11244484400B}" srcOrd="0" destOrd="0" presId="urn:microsoft.com/office/officeart/2008/layout/HexagonCluster"/>
    <dgm:cxn modelId="{5F1836E1-0F78-4D59-926E-40DB34A76445}" type="presOf" srcId="{DAF6A144-440A-4E8D-8412-D1D3C070E10D}" destId="{C3DFDED9-1224-44D4-99BA-5EB8B21DD66F}" srcOrd="0" destOrd="0" presId="urn:microsoft.com/office/officeart/2008/layout/HexagonCluster"/>
    <dgm:cxn modelId="{BF66666D-1971-46FB-9305-8831565F35E4}" type="presOf" srcId="{0F3EAD6D-D9E5-4794-813F-D49FF98E4F62}" destId="{7E0E56FE-35DC-4854-89AE-A4B3FD1CF7CB}" srcOrd="0" destOrd="0" presId="urn:microsoft.com/office/officeart/2008/layout/HexagonCluster"/>
    <dgm:cxn modelId="{43229E82-A749-4862-A9C5-A40961A84A05}" srcId="{E7E8959F-38B8-421E-B4DD-AC7C6AC5D265}" destId="{2296531D-FC48-412A-BF61-4792DF022BA9}" srcOrd="3" destOrd="0" parTransId="{1246991C-5240-4C4F-9208-6ADFC7530F50}" sibTransId="{26CEA4F2-0053-4957-AC43-1FA77B8E01FC}"/>
    <dgm:cxn modelId="{E6321EFB-B332-43A3-B198-4D276991E83E}" srcId="{E7E8959F-38B8-421E-B4DD-AC7C6AC5D265}" destId="{0F3EAD6D-D9E5-4794-813F-D49FF98E4F62}" srcOrd="0" destOrd="0" parTransId="{069FB42E-B326-4628-A30D-51F345FD00E2}" sibTransId="{6DDDC5E9-57DF-4D69-AF0C-FE05CF698549}"/>
    <dgm:cxn modelId="{07369E93-9D38-4F14-B2E4-A421CC19A7A9}" type="presOf" srcId="{2296531D-FC48-412A-BF61-4792DF022BA9}" destId="{783B4D55-00D4-44FD-9F9A-BE8A86080B69}" srcOrd="0" destOrd="0" presId="urn:microsoft.com/office/officeart/2008/layout/HexagonCluster"/>
    <dgm:cxn modelId="{E3C5C3D2-E1DB-46FC-B891-96AF483CE487}" type="presOf" srcId="{F8D4DC6B-81D5-45F2-9074-02CB5DC2B01C}" destId="{68887AFB-7993-43F0-9907-F45027F0B148}" srcOrd="0" destOrd="0" presId="urn:microsoft.com/office/officeart/2008/layout/HexagonCluster"/>
    <dgm:cxn modelId="{0F1149BE-954D-4BD9-8E5D-8C2A7D9770C2}" srcId="{E7E8959F-38B8-421E-B4DD-AC7C6AC5D265}" destId="{865FFF59-89E2-4745-A1C4-B3205B2A62EE}" srcOrd="2" destOrd="0" parTransId="{31926015-C37D-4B53-8358-569C6EFD31FC}" sibTransId="{DAF6A144-440A-4E8D-8412-D1D3C070E10D}"/>
    <dgm:cxn modelId="{DADAC562-06F9-4D0E-88C4-FEF5ABF93F5D}" srcId="{E7E8959F-38B8-421E-B4DD-AC7C6AC5D265}" destId="{7AD379B9-70C4-4D4E-96E6-E7AFDFA1AE5C}" srcOrd="1" destOrd="0" parTransId="{D8BD2568-75DB-459D-AF10-243295FC7976}" sibTransId="{F8D4DC6B-81D5-45F2-9074-02CB5DC2B01C}"/>
    <dgm:cxn modelId="{AAFD012C-7DD9-4490-89F5-DBD785223D4F}" type="presParOf" srcId="{DA02A65E-B806-47E6-BDCB-78A39F807D67}" destId="{4208E310-91DE-4F78-9B81-359F5C17F104}" srcOrd="0" destOrd="0" presId="urn:microsoft.com/office/officeart/2008/layout/HexagonCluster"/>
    <dgm:cxn modelId="{95888767-31FF-4979-9440-1559E360E8D1}" type="presParOf" srcId="{4208E310-91DE-4F78-9B81-359F5C17F104}" destId="{7E0E56FE-35DC-4854-89AE-A4B3FD1CF7CB}" srcOrd="0" destOrd="0" presId="urn:microsoft.com/office/officeart/2008/layout/HexagonCluster"/>
    <dgm:cxn modelId="{5E3855EE-A3BA-4AB8-A908-B1919713C141}" type="presParOf" srcId="{DA02A65E-B806-47E6-BDCB-78A39F807D67}" destId="{24D72BDF-602C-4AEE-8E13-242D9AA86A02}" srcOrd="1" destOrd="0" presId="urn:microsoft.com/office/officeart/2008/layout/HexagonCluster"/>
    <dgm:cxn modelId="{71129ACE-3447-4AA7-80B2-8793EA01B762}" type="presParOf" srcId="{24D72BDF-602C-4AEE-8E13-242D9AA86A02}" destId="{26C2B6EB-C1A9-4BF0-B4E2-9FDE1F53CF68}" srcOrd="0" destOrd="0" presId="urn:microsoft.com/office/officeart/2008/layout/HexagonCluster"/>
    <dgm:cxn modelId="{647ACE39-6B94-4ECC-AB73-FBD26D788FA1}" type="presParOf" srcId="{DA02A65E-B806-47E6-BDCB-78A39F807D67}" destId="{054E0B31-FABE-4281-B067-04C698EB3857}" srcOrd="2" destOrd="0" presId="urn:microsoft.com/office/officeart/2008/layout/HexagonCluster"/>
    <dgm:cxn modelId="{0A69605F-F134-4754-A6FB-2E1D4F550C21}" type="presParOf" srcId="{054E0B31-FABE-4281-B067-04C698EB3857}" destId="{C98CC544-C3F9-4CAC-9BC6-11244484400B}" srcOrd="0" destOrd="0" presId="urn:microsoft.com/office/officeart/2008/layout/HexagonCluster"/>
    <dgm:cxn modelId="{C55ADA1D-0093-4DC5-BDA7-A6464D328634}" type="presParOf" srcId="{DA02A65E-B806-47E6-BDCB-78A39F807D67}" destId="{B679B983-CB35-4617-966C-008D0376EA98}" srcOrd="3" destOrd="0" presId="urn:microsoft.com/office/officeart/2008/layout/HexagonCluster"/>
    <dgm:cxn modelId="{84A66286-2D9F-44CB-AED0-CB40DC5554F5}" type="presParOf" srcId="{B679B983-CB35-4617-966C-008D0376EA98}" destId="{7B1AD116-553D-4372-9EBE-095B9CD6E731}" srcOrd="0" destOrd="0" presId="urn:microsoft.com/office/officeart/2008/layout/HexagonCluster"/>
    <dgm:cxn modelId="{658C46FD-3B1A-4C6A-980F-2CE54A2CCACE}" type="presParOf" srcId="{DA02A65E-B806-47E6-BDCB-78A39F807D67}" destId="{4D4637BB-04AA-4298-A618-B3571CD1020C}" srcOrd="4" destOrd="0" presId="urn:microsoft.com/office/officeart/2008/layout/HexagonCluster"/>
    <dgm:cxn modelId="{0AAF97E1-B5D9-4D41-91EA-4768E53C26CB}" type="presParOf" srcId="{4D4637BB-04AA-4298-A618-B3571CD1020C}" destId="{87554E63-1955-4401-90C8-EE2212B50801}" srcOrd="0" destOrd="0" presId="urn:microsoft.com/office/officeart/2008/layout/HexagonCluster"/>
    <dgm:cxn modelId="{27E7C159-2B03-4326-B78C-D78116A1C2E5}" type="presParOf" srcId="{DA02A65E-B806-47E6-BDCB-78A39F807D67}" destId="{79FF8130-7398-49B1-A0DF-C20D23A2353A}" srcOrd="5" destOrd="0" presId="urn:microsoft.com/office/officeart/2008/layout/HexagonCluster"/>
    <dgm:cxn modelId="{3C135C64-AAC3-4D39-A3EA-0AAFD55D8A0D}" type="presParOf" srcId="{79FF8130-7398-49B1-A0DF-C20D23A2353A}" destId="{10A852D5-33AE-4EBE-83F8-FBDBCC276EA3}" srcOrd="0" destOrd="0" presId="urn:microsoft.com/office/officeart/2008/layout/HexagonCluster"/>
    <dgm:cxn modelId="{1597E5C8-CF1E-4B6F-AD6E-A44541777BDA}" type="presParOf" srcId="{DA02A65E-B806-47E6-BDCB-78A39F807D67}" destId="{50962051-CB3C-4589-A53D-C4828634017E}" srcOrd="6" destOrd="0" presId="urn:microsoft.com/office/officeart/2008/layout/HexagonCluster"/>
    <dgm:cxn modelId="{59AC49AB-EC93-4E5E-8631-0ADAAAEF6FD3}" type="presParOf" srcId="{50962051-CB3C-4589-A53D-C4828634017E}" destId="{68887AFB-7993-43F0-9907-F45027F0B148}" srcOrd="0" destOrd="0" presId="urn:microsoft.com/office/officeart/2008/layout/HexagonCluster"/>
    <dgm:cxn modelId="{891257BB-CA10-4A72-9256-E1E567AA3671}" type="presParOf" srcId="{DA02A65E-B806-47E6-BDCB-78A39F807D67}" destId="{B11954B6-3A47-458C-97A5-3B6C2BD1939E}" srcOrd="7" destOrd="0" presId="urn:microsoft.com/office/officeart/2008/layout/HexagonCluster"/>
    <dgm:cxn modelId="{61B66416-5CB5-4989-A0F2-D03F4FE1D2EC}" type="presParOf" srcId="{B11954B6-3A47-458C-97A5-3B6C2BD1939E}" destId="{7476C211-F43E-40AE-BAE3-704BDA7C3D24}" srcOrd="0" destOrd="0" presId="urn:microsoft.com/office/officeart/2008/layout/HexagonCluster"/>
    <dgm:cxn modelId="{910A237D-A44F-40F8-8436-6C8947B6A8EC}" type="presParOf" srcId="{DA02A65E-B806-47E6-BDCB-78A39F807D67}" destId="{0AD495D1-1A80-4CBC-A981-F7B697F99F00}" srcOrd="8" destOrd="0" presId="urn:microsoft.com/office/officeart/2008/layout/HexagonCluster"/>
    <dgm:cxn modelId="{E2EF3D1D-1AEA-4680-9301-728D7BBED090}" type="presParOf" srcId="{0AD495D1-1A80-4CBC-A981-F7B697F99F00}" destId="{F369C78F-FB93-48D2-BE80-998D1B25E56D}" srcOrd="0" destOrd="0" presId="urn:microsoft.com/office/officeart/2008/layout/HexagonCluster"/>
    <dgm:cxn modelId="{D6D9426D-E981-48B6-87BF-F8DE97AE7041}" type="presParOf" srcId="{DA02A65E-B806-47E6-BDCB-78A39F807D67}" destId="{7F593A6F-7256-4EDC-8C53-59053BC04D58}" srcOrd="9" destOrd="0" presId="urn:microsoft.com/office/officeart/2008/layout/HexagonCluster"/>
    <dgm:cxn modelId="{5AC24093-1EFE-40BB-A40F-7A657011F614}" type="presParOf" srcId="{7F593A6F-7256-4EDC-8C53-59053BC04D58}" destId="{321D5EBD-6878-441E-8535-CA9031296E1A}" srcOrd="0" destOrd="0" presId="urn:microsoft.com/office/officeart/2008/layout/HexagonCluster"/>
    <dgm:cxn modelId="{29BA273D-B8BB-4F52-8B75-FC883450291B}" type="presParOf" srcId="{DA02A65E-B806-47E6-BDCB-78A39F807D67}" destId="{2134F422-6AD9-4FEA-B7F8-F49AF8849CEF}" srcOrd="10" destOrd="0" presId="urn:microsoft.com/office/officeart/2008/layout/HexagonCluster"/>
    <dgm:cxn modelId="{33565A5C-34DC-4F86-B41F-4EB7D6EC3A54}" type="presParOf" srcId="{2134F422-6AD9-4FEA-B7F8-F49AF8849CEF}" destId="{C3DFDED9-1224-44D4-99BA-5EB8B21DD66F}" srcOrd="0" destOrd="0" presId="urn:microsoft.com/office/officeart/2008/layout/HexagonCluster"/>
    <dgm:cxn modelId="{BED154C6-6B1C-4BAD-B7A8-8AEEA2F685C2}" type="presParOf" srcId="{DA02A65E-B806-47E6-BDCB-78A39F807D67}" destId="{2AB2ABF6-34C9-4365-A0AA-32CA835403B8}" srcOrd="11" destOrd="0" presId="urn:microsoft.com/office/officeart/2008/layout/HexagonCluster"/>
    <dgm:cxn modelId="{02F70F29-0A9B-487D-9507-4E5B87F5F772}" type="presParOf" srcId="{2AB2ABF6-34C9-4365-A0AA-32CA835403B8}" destId="{92351BAB-64D2-4E6E-8AAA-251781499AC2}" srcOrd="0" destOrd="0" presId="urn:microsoft.com/office/officeart/2008/layout/HexagonCluster"/>
    <dgm:cxn modelId="{5AF1F10F-254B-4D2D-80B7-950D1CCC354A}" type="presParOf" srcId="{DA02A65E-B806-47E6-BDCB-78A39F807D67}" destId="{4F30F1A2-A383-4A1F-8BB4-DA1EEC7ABCF5}" srcOrd="12" destOrd="0" presId="urn:microsoft.com/office/officeart/2008/layout/HexagonCluster"/>
    <dgm:cxn modelId="{6B147B3E-00AE-49BD-9F31-2F28204F58A5}" type="presParOf" srcId="{4F30F1A2-A383-4A1F-8BB4-DA1EEC7ABCF5}" destId="{783B4D55-00D4-44FD-9F9A-BE8A86080B69}" srcOrd="0" destOrd="0" presId="urn:microsoft.com/office/officeart/2008/layout/HexagonCluster"/>
    <dgm:cxn modelId="{92F01EED-2EDC-4396-8853-992B5103A8D6}" type="presParOf" srcId="{DA02A65E-B806-47E6-BDCB-78A39F807D67}" destId="{E3BE1085-4BC0-49FA-832C-CDEE984569F8}" srcOrd="13" destOrd="0" presId="urn:microsoft.com/office/officeart/2008/layout/HexagonCluster"/>
    <dgm:cxn modelId="{1FAF8C49-B32C-43B4-ABC4-20132A411391}" type="presParOf" srcId="{E3BE1085-4BC0-49FA-832C-CDEE984569F8}" destId="{7B62995F-5601-46C4-B483-F103A624E50F}" srcOrd="0" destOrd="0" presId="urn:microsoft.com/office/officeart/2008/layout/HexagonCluster"/>
    <dgm:cxn modelId="{E1ED1E1F-DEBC-449B-8AA6-23302C5EEA2E}" type="presParOf" srcId="{DA02A65E-B806-47E6-BDCB-78A39F807D67}" destId="{88F1F771-F22F-4280-985D-3FC0DE4D50B7}" srcOrd="14" destOrd="0" presId="urn:microsoft.com/office/officeart/2008/layout/HexagonCluster"/>
    <dgm:cxn modelId="{FA28587F-5ECD-48A5-89B8-79932E7B7C15}" type="presParOf" srcId="{88F1F771-F22F-4280-985D-3FC0DE4D50B7}" destId="{657BEC67-4CCB-4445-8B2A-2968F945F8A3}" srcOrd="0" destOrd="0" presId="urn:microsoft.com/office/officeart/2008/layout/HexagonCluster"/>
    <dgm:cxn modelId="{B03F3536-2251-41DE-9209-B7AB38765C3A}" type="presParOf" srcId="{DA02A65E-B806-47E6-BDCB-78A39F807D67}" destId="{F675DE9D-C304-4B21-93EC-3A47B5C8B483}" srcOrd="15" destOrd="0" presId="urn:microsoft.com/office/officeart/2008/layout/HexagonCluster"/>
    <dgm:cxn modelId="{4398F4AF-5705-4072-B2FC-758559ABB7D0}" type="presParOf" srcId="{F675DE9D-C304-4B21-93EC-3A47B5C8B483}" destId="{2F7170AF-E875-4547-8209-EAA613399DEC}"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E8959F-38B8-421E-B4DD-AC7C6AC5D265}"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0F3EAD6D-D9E5-4794-813F-D49FF98E4F62}">
      <dgm:prSet phldrT="[Text]"/>
      <dgm:spPr>
        <a:solidFill>
          <a:schemeClr val="accent2"/>
        </a:solidFill>
      </dgm:spPr>
      <dgm:t>
        <a:bodyPr/>
        <a:lstStyle/>
        <a:p>
          <a:r>
            <a:rPr lang="en-US" dirty="0" smtClean="0">
              <a:solidFill>
                <a:schemeClr val="accent6"/>
              </a:solidFill>
            </a:rPr>
            <a:t>Endorse</a:t>
          </a:r>
          <a:endParaRPr lang="en-US" dirty="0">
            <a:solidFill>
              <a:schemeClr val="accent6"/>
            </a:solidFill>
          </a:endParaRPr>
        </a:p>
      </dgm:t>
    </dgm:pt>
    <dgm:pt modelId="{069FB42E-B326-4628-A30D-51F345FD00E2}" type="parTrans" cxnId="{E6321EFB-B332-43A3-B198-4D276991E83E}">
      <dgm:prSet/>
      <dgm:spPr/>
      <dgm:t>
        <a:bodyPr/>
        <a:lstStyle/>
        <a:p>
          <a:endParaRPr lang="en-US"/>
        </a:p>
      </dgm:t>
    </dgm:pt>
    <dgm:pt modelId="{6DDDC5E9-57DF-4D69-AF0C-FE05CF698549}" type="sibTrans" cxnId="{E6321EFB-B332-43A3-B198-4D276991E83E}">
      <dgm:prSet/>
      <dgm:spPr/>
      <dgm:t>
        <a:bodyPr/>
        <a:lstStyle/>
        <a:p>
          <a:endParaRPr lang="en-US"/>
        </a:p>
      </dgm:t>
    </dgm:pt>
    <dgm:pt modelId="{2296531D-FC48-412A-BF61-4792DF022BA9}">
      <dgm:prSet phldrT="[Text]"/>
      <dgm:spPr>
        <a:solidFill>
          <a:schemeClr val="accent2"/>
        </a:solidFill>
      </dgm:spPr>
      <dgm:t>
        <a:bodyPr/>
        <a:lstStyle/>
        <a:p>
          <a:r>
            <a:rPr lang="en-US" dirty="0" smtClean="0">
              <a:solidFill>
                <a:schemeClr val="accent6"/>
              </a:solidFill>
            </a:rPr>
            <a:t>“Likes”</a:t>
          </a:r>
          <a:endParaRPr lang="en-US" dirty="0">
            <a:solidFill>
              <a:schemeClr val="accent6"/>
            </a:solidFill>
          </a:endParaRPr>
        </a:p>
      </dgm:t>
    </dgm:pt>
    <dgm:pt modelId="{1246991C-5240-4C4F-9208-6ADFC7530F50}" type="parTrans" cxnId="{43229E82-A749-4862-A9C5-A40961A84A05}">
      <dgm:prSet/>
      <dgm:spPr/>
      <dgm:t>
        <a:bodyPr/>
        <a:lstStyle/>
        <a:p>
          <a:endParaRPr lang="en-US"/>
        </a:p>
      </dgm:t>
    </dgm:pt>
    <dgm:pt modelId="{26CEA4F2-0053-4957-AC43-1FA77B8E01FC}" type="sibTrans" cxnId="{43229E82-A749-4862-A9C5-A40961A84A05}">
      <dgm:prSet/>
      <dgm:spPr/>
      <dgm:t>
        <a:bodyPr/>
        <a:lstStyle/>
        <a:p>
          <a:endParaRPr lang="en-US"/>
        </a:p>
      </dgm:t>
    </dgm:pt>
    <dgm:pt modelId="{7AD379B9-70C4-4D4E-96E6-E7AFDFA1AE5C}">
      <dgm:prSet phldrT="[Text]"/>
      <dgm:spPr>
        <a:solidFill>
          <a:schemeClr val="accent5">
            <a:lumMod val="60000"/>
            <a:lumOff val="40000"/>
          </a:schemeClr>
        </a:solidFill>
      </dgm:spPr>
      <dgm:t>
        <a:bodyPr/>
        <a:lstStyle/>
        <a:p>
          <a:r>
            <a:rPr lang="en-US" dirty="0" smtClean="0">
              <a:solidFill>
                <a:schemeClr val="accent6"/>
              </a:solidFill>
            </a:rPr>
            <a:t>Tag</a:t>
          </a:r>
          <a:endParaRPr lang="en-US" dirty="0">
            <a:solidFill>
              <a:schemeClr val="accent6"/>
            </a:solidFill>
          </a:endParaRPr>
        </a:p>
      </dgm:t>
    </dgm:pt>
    <dgm:pt modelId="{D8BD2568-75DB-459D-AF10-243295FC7976}" type="parTrans" cxnId="{DADAC562-06F9-4D0E-88C4-FEF5ABF93F5D}">
      <dgm:prSet/>
      <dgm:spPr/>
      <dgm:t>
        <a:bodyPr/>
        <a:lstStyle/>
        <a:p>
          <a:endParaRPr lang="en-US"/>
        </a:p>
      </dgm:t>
    </dgm:pt>
    <dgm:pt modelId="{F8D4DC6B-81D5-45F2-9074-02CB5DC2B01C}" type="sibTrans" cxnId="{DADAC562-06F9-4D0E-88C4-FEF5ABF93F5D}">
      <dgm:prSet/>
      <dgm:spPr/>
      <dgm:t>
        <a:bodyPr/>
        <a:lstStyle/>
        <a:p>
          <a:endParaRPr lang="en-US"/>
        </a:p>
      </dgm:t>
    </dgm:pt>
    <dgm:pt modelId="{865FFF59-89E2-4745-A1C4-B3205B2A62EE}">
      <dgm:prSet phldrT="[Text]"/>
      <dgm:spPr>
        <a:solidFill>
          <a:schemeClr val="accent2"/>
        </a:solidFill>
      </dgm:spPr>
      <dgm:t>
        <a:bodyPr/>
        <a:lstStyle/>
        <a:p>
          <a:r>
            <a:rPr lang="en-US" dirty="0" smtClean="0">
              <a:solidFill>
                <a:schemeClr val="accent6"/>
              </a:solidFill>
            </a:rPr>
            <a:t>Symbol</a:t>
          </a:r>
          <a:endParaRPr lang="en-US" dirty="0">
            <a:solidFill>
              <a:schemeClr val="accent6"/>
            </a:solidFill>
          </a:endParaRPr>
        </a:p>
      </dgm:t>
    </dgm:pt>
    <dgm:pt modelId="{31926015-C37D-4B53-8358-569C6EFD31FC}" type="parTrans" cxnId="{0F1149BE-954D-4BD9-8E5D-8C2A7D9770C2}">
      <dgm:prSet/>
      <dgm:spPr/>
      <dgm:t>
        <a:bodyPr/>
        <a:lstStyle/>
        <a:p>
          <a:endParaRPr lang="en-US"/>
        </a:p>
      </dgm:t>
    </dgm:pt>
    <dgm:pt modelId="{DAF6A144-440A-4E8D-8412-D1D3C070E10D}" type="sibTrans" cxnId="{0F1149BE-954D-4BD9-8E5D-8C2A7D9770C2}">
      <dgm:prSet/>
      <dgm:spPr/>
      <dgm:t>
        <a:bodyPr/>
        <a:lstStyle/>
        <a:p>
          <a:endParaRPr lang="en-US"/>
        </a:p>
      </dgm:t>
    </dgm:pt>
    <dgm:pt modelId="{DA02A65E-B806-47E6-BDCB-78A39F807D67}" type="pres">
      <dgm:prSet presAssocID="{E7E8959F-38B8-421E-B4DD-AC7C6AC5D265}" presName="Name0" presStyleCnt="0">
        <dgm:presLayoutVars>
          <dgm:chMax val="21"/>
          <dgm:chPref val="21"/>
        </dgm:presLayoutVars>
      </dgm:prSet>
      <dgm:spPr/>
      <dgm:t>
        <a:bodyPr/>
        <a:lstStyle/>
        <a:p>
          <a:endParaRPr lang="en-US"/>
        </a:p>
      </dgm:t>
    </dgm:pt>
    <dgm:pt modelId="{4208E310-91DE-4F78-9B81-359F5C17F104}" type="pres">
      <dgm:prSet presAssocID="{0F3EAD6D-D9E5-4794-813F-D49FF98E4F62}" presName="text1" presStyleCnt="0"/>
      <dgm:spPr/>
    </dgm:pt>
    <dgm:pt modelId="{7E0E56FE-35DC-4854-89AE-A4B3FD1CF7CB}" type="pres">
      <dgm:prSet presAssocID="{0F3EAD6D-D9E5-4794-813F-D49FF98E4F62}" presName="textRepeatNode" presStyleLbl="alignNode1" presStyleIdx="0" presStyleCnt="4">
        <dgm:presLayoutVars>
          <dgm:chMax val="0"/>
          <dgm:chPref val="0"/>
          <dgm:bulletEnabled val="1"/>
        </dgm:presLayoutVars>
      </dgm:prSet>
      <dgm:spPr/>
      <dgm:t>
        <a:bodyPr/>
        <a:lstStyle/>
        <a:p>
          <a:endParaRPr lang="en-US"/>
        </a:p>
      </dgm:t>
    </dgm:pt>
    <dgm:pt modelId="{24D72BDF-602C-4AEE-8E13-242D9AA86A02}" type="pres">
      <dgm:prSet presAssocID="{0F3EAD6D-D9E5-4794-813F-D49FF98E4F62}" presName="textaccent1" presStyleCnt="0"/>
      <dgm:spPr/>
    </dgm:pt>
    <dgm:pt modelId="{26C2B6EB-C1A9-4BF0-B4E2-9FDE1F53CF68}" type="pres">
      <dgm:prSet presAssocID="{0F3EAD6D-D9E5-4794-813F-D49FF98E4F62}" presName="accentRepeatNode" presStyleLbl="solidAlignAcc1" presStyleIdx="0" presStyleCnt="8"/>
      <dgm:spPr>
        <a:noFill/>
        <a:ln>
          <a:noFill/>
        </a:ln>
      </dgm:spPr>
    </dgm:pt>
    <dgm:pt modelId="{054E0B31-FABE-4281-B067-04C698EB3857}" type="pres">
      <dgm:prSet presAssocID="{6DDDC5E9-57DF-4D69-AF0C-FE05CF698549}" presName="image1" presStyleCnt="0"/>
      <dgm:spPr/>
    </dgm:pt>
    <dgm:pt modelId="{C98CC544-C3F9-4CAC-9BC6-11244484400B}" type="pres">
      <dgm:prSet presAssocID="{6DDDC5E9-57DF-4D69-AF0C-FE05CF698549}" presName="imageRepeatNode" presStyleLbl="alignAcc1" presStyleIdx="0" presStyleCnt="4"/>
      <dgm:spPr/>
      <dgm:t>
        <a:bodyPr/>
        <a:lstStyle/>
        <a:p>
          <a:endParaRPr lang="en-US"/>
        </a:p>
      </dgm:t>
    </dgm:pt>
    <dgm:pt modelId="{B679B983-CB35-4617-966C-008D0376EA98}" type="pres">
      <dgm:prSet presAssocID="{6DDDC5E9-57DF-4D69-AF0C-FE05CF698549}" presName="imageaccent1" presStyleCnt="0"/>
      <dgm:spPr/>
    </dgm:pt>
    <dgm:pt modelId="{7B1AD116-553D-4372-9EBE-095B9CD6E731}" type="pres">
      <dgm:prSet presAssocID="{6DDDC5E9-57DF-4D69-AF0C-FE05CF698549}" presName="accentRepeatNode" presStyleLbl="solidAlignAcc1" presStyleIdx="1" presStyleCnt="8"/>
      <dgm:spPr>
        <a:noFill/>
        <a:ln>
          <a:noFill/>
        </a:ln>
      </dgm:spPr>
    </dgm:pt>
    <dgm:pt modelId="{4D4637BB-04AA-4298-A618-B3571CD1020C}" type="pres">
      <dgm:prSet presAssocID="{7AD379B9-70C4-4D4E-96E6-E7AFDFA1AE5C}" presName="text2" presStyleCnt="0"/>
      <dgm:spPr/>
    </dgm:pt>
    <dgm:pt modelId="{87554E63-1955-4401-90C8-EE2212B50801}" type="pres">
      <dgm:prSet presAssocID="{7AD379B9-70C4-4D4E-96E6-E7AFDFA1AE5C}" presName="textRepeatNode" presStyleLbl="alignNode1" presStyleIdx="1" presStyleCnt="4">
        <dgm:presLayoutVars>
          <dgm:chMax val="0"/>
          <dgm:chPref val="0"/>
          <dgm:bulletEnabled val="1"/>
        </dgm:presLayoutVars>
      </dgm:prSet>
      <dgm:spPr/>
      <dgm:t>
        <a:bodyPr/>
        <a:lstStyle/>
        <a:p>
          <a:endParaRPr lang="en-US"/>
        </a:p>
      </dgm:t>
    </dgm:pt>
    <dgm:pt modelId="{79FF8130-7398-49B1-A0DF-C20D23A2353A}" type="pres">
      <dgm:prSet presAssocID="{7AD379B9-70C4-4D4E-96E6-E7AFDFA1AE5C}" presName="textaccent2" presStyleCnt="0"/>
      <dgm:spPr/>
    </dgm:pt>
    <dgm:pt modelId="{10A852D5-33AE-4EBE-83F8-FBDBCC276EA3}" type="pres">
      <dgm:prSet presAssocID="{7AD379B9-70C4-4D4E-96E6-E7AFDFA1AE5C}" presName="accentRepeatNode" presStyleLbl="solidAlignAcc1" presStyleIdx="2" presStyleCnt="8"/>
      <dgm:spPr>
        <a:noFill/>
        <a:ln>
          <a:noFill/>
        </a:ln>
      </dgm:spPr>
    </dgm:pt>
    <dgm:pt modelId="{50962051-CB3C-4589-A53D-C4828634017E}" type="pres">
      <dgm:prSet presAssocID="{F8D4DC6B-81D5-45F2-9074-02CB5DC2B01C}" presName="image2" presStyleCnt="0"/>
      <dgm:spPr/>
    </dgm:pt>
    <dgm:pt modelId="{68887AFB-7993-43F0-9907-F45027F0B148}" type="pres">
      <dgm:prSet presAssocID="{F8D4DC6B-81D5-45F2-9074-02CB5DC2B01C}" presName="imageRepeatNode" presStyleLbl="alignAcc1" presStyleIdx="1" presStyleCnt="4"/>
      <dgm:spPr/>
      <dgm:t>
        <a:bodyPr/>
        <a:lstStyle/>
        <a:p>
          <a:endParaRPr lang="en-US"/>
        </a:p>
      </dgm:t>
    </dgm:pt>
    <dgm:pt modelId="{B11954B6-3A47-458C-97A5-3B6C2BD1939E}" type="pres">
      <dgm:prSet presAssocID="{F8D4DC6B-81D5-45F2-9074-02CB5DC2B01C}" presName="imageaccent2" presStyleCnt="0"/>
      <dgm:spPr/>
    </dgm:pt>
    <dgm:pt modelId="{7476C211-F43E-40AE-BAE3-704BDA7C3D24}" type="pres">
      <dgm:prSet presAssocID="{F8D4DC6B-81D5-45F2-9074-02CB5DC2B01C}" presName="accentRepeatNode" presStyleLbl="solidAlignAcc1" presStyleIdx="3" presStyleCnt="8"/>
      <dgm:spPr>
        <a:noFill/>
        <a:ln>
          <a:noFill/>
        </a:ln>
      </dgm:spPr>
    </dgm:pt>
    <dgm:pt modelId="{0AD495D1-1A80-4CBC-A981-F7B697F99F00}" type="pres">
      <dgm:prSet presAssocID="{865FFF59-89E2-4745-A1C4-B3205B2A62EE}" presName="text3" presStyleCnt="0"/>
      <dgm:spPr/>
    </dgm:pt>
    <dgm:pt modelId="{F369C78F-FB93-48D2-BE80-998D1B25E56D}" type="pres">
      <dgm:prSet presAssocID="{865FFF59-89E2-4745-A1C4-B3205B2A62EE}" presName="textRepeatNode" presStyleLbl="alignNode1" presStyleIdx="2" presStyleCnt="4">
        <dgm:presLayoutVars>
          <dgm:chMax val="0"/>
          <dgm:chPref val="0"/>
          <dgm:bulletEnabled val="1"/>
        </dgm:presLayoutVars>
      </dgm:prSet>
      <dgm:spPr/>
      <dgm:t>
        <a:bodyPr/>
        <a:lstStyle/>
        <a:p>
          <a:endParaRPr lang="en-US"/>
        </a:p>
      </dgm:t>
    </dgm:pt>
    <dgm:pt modelId="{7F593A6F-7256-4EDC-8C53-59053BC04D58}" type="pres">
      <dgm:prSet presAssocID="{865FFF59-89E2-4745-A1C4-B3205B2A62EE}" presName="textaccent3" presStyleCnt="0"/>
      <dgm:spPr/>
    </dgm:pt>
    <dgm:pt modelId="{321D5EBD-6878-441E-8535-CA9031296E1A}" type="pres">
      <dgm:prSet presAssocID="{865FFF59-89E2-4745-A1C4-B3205B2A62EE}" presName="accentRepeatNode" presStyleLbl="solidAlignAcc1" presStyleIdx="4" presStyleCnt="8"/>
      <dgm:spPr>
        <a:noFill/>
        <a:ln>
          <a:noFill/>
        </a:ln>
      </dgm:spPr>
    </dgm:pt>
    <dgm:pt modelId="{2134F422-6AD9-4FEA-B7F8-F49AF8849CEF}" type="pres">
      <dgm:prSet presAssocID="{DAF6A144-440A-4E8D-8412-D1D3C070E10D}" presName="image3" presStyleCnt="0"/>
      <dgm:spPr/>
    </dgm:pt>
    <dgm:pt modelId="{C3DFDED9-1224-44D4-99BA-5EB8B21DD66F}" type="pres">
      <dgm:prSet presAssocID="{DAF6A144-440A-4E8D-8412-D1D3C070E10D}" presName="imageRepeatNode" presStyleLbl="alignAcc1" presStyleIdx="2" presStyleCnt="4"/>
      <dgm:spPr/>
      <dgm:t>
        <a:bodyPr/>
        <a:lstStyle/>
        <a:p>
          <a:endParaRPr lang="en-US"/>
        </a:p>
      </dgm:t>
    </dgm:pt>
    <dgm:pt modelId="{2AB2ABF6-34C9-4365-A0AA-32CA835403B8}" type="pres">
      <dgm:prSet presAssocID="{DAF6A144-440A-4E8D-8412-D1D3C070E10D}" presName="imageaccent3" presStyleCnt="0"/>
      <dgm:spPr/>
    </dgm:pt>
    <dgm:pt modelId="{92351BAB-64D2-4E6E-8AAA-251781499AC2}" type="pres">
      <dgm:prSet presAssocID="{DAF6A144-440A-4E8D-8412-D1D3C070E10D}" presName="accentRepeatNode" presStyleLbl="solidAlignAcc1" presStyleIdx="5" presStyleCnt="8"/>
      <dgm:spPr>
        <a:noFill/>
        <a:ln>
          <a:noFill/>
        </a:ln>
      </dgm:spPr>
    </dgm:pt>
    <dgm:pt modelId="{4F30F1A2-A383-4A1F-8BB4-DA1EEC7ABCF5}" type="pres">
      <dgm:prSet presAssocID="{2296531D-FC48-412A-BF61-4792DF022BA9}" presName="text4" presStyleCnt="0"/>
      <dgm:spPr/>
    </dgm:pt>
    <dgm:pt modelId="{783B4D55-00D4-44FD-9F9A-BE8A86080B69}" type="pres">
      <dgm:prSet presAssocID="{2296531D-FC48-412A-BF61-4792DF022BA9}" presName="textRepeatNode" presStyleLbl="alignNode1" presStyleIdx="3" presStyleCnt="4">
        <dgm:presLayoutVars>
          <dgm:chMax val="0"/>
          <dgm:chPref val="0"/>
          <dgm:bulletEnabled val="1"/>
        </dgm:presLayoutVars>
      </dgm:prSet>
      <dgm:spPr/>
      <dgm:t>
        <a:bodyPr/>
        <a:lstStyle/>
        <a:p>
          <a:endParaRPr lang="en-US"/>
        </a:p>
      </dgm:t>
    </dgm:pt>
    <dgm:pt modelId="{E3BE1085-4BC0-49FA-832C-CDEE984569F8}" type="pres">
      <dgm:prSet presAssocID="{2296531D-FC48-412A-BF61-4792DF022BA9}" presName="textaccent4" presStyleCnt="0"/>
      <dgm:spPr/>
    </dgm:pt>
    <dgm:pt modelId="{7B62995F-5601-46C4-B483-F103A624E50F}" type="pres">
      <dgm:prSet presAssocID="{2296531D-FC48-412A-BF61-4792DF022BA9}" presName="accentRepeatNode" presStyleLbl="solidAlignAcc1" presStyleIdx="6" presStyleCnt="8"/>
      <dgm:spPr>
        <a:noFill/>
        <a:ln>
          <a:noFill/>
        </a:ln>
      </dgm:spPr>
    </dgm:pt>
    <dgm:pt modelId="{88F1F771-F22F-4280-985D-3FC0DE4D50B7}" type="pres">
      <dgm:prSet presAssocID="{26CEA4F2-0053-4957-AC43-1FA77B8E01FC}" presName="image4" presStyleCnt="0"/>
      <dgm:spPr/>
    </dgm:pt>
    <dgm:pt modelId="{657BEC67-4CCB-4445-8B2A-2968F945F8A3}" type="pres">
      <dgm:prSet presAssocID="{26CEA4F2-0053-4957-AC43-1FA77B8E01FC}" presName="imageRepeatNode" presStyleLbl="alignAcc1" presStyleIdx="3" presStyleCnt="4"/>
      <dgm:spPr/>
      <dgm:t>
        <a:bodyPr/>
        <a:lstStyle/>
        <a:p>
          <a:endParaRPr lang="en-US"/>
        </a:p>
      </dgm:t>
    </dgm:pt>
    <dgm:pt modelId="{F675DE9D-C304-4B21-93EC-3A47B5C8B483}" type="pres">
      <dgm:prSet presAssocID="{26CEA4F2-0053-4957-AC43-1FA77B8E01FC}" presName="imageaccent4" presStyleCnt="0"/>
      <dgm:spPr/>
    </dgm:pt>
    <dgm:pt modelId="{2F7170AF-E875-4547-8209-EAA613399DEC}" type="pres">
      <dgm:prSet presAssocID="{26CEA4F2-0053-4957-AC43-1FA77B8E01FC}" presName="accentRepeatNode" presStyleLbl="solidAlignAcc1" presStyleIdx="7" presStyleCnt="8"/>
      <dgm:spPr>
        <a:noFill/>
        <a:ln>
          <a:solidFill>
            <a:schemeClr val="bg1"/>
          </a:solidFill>
        </a:ln>
      </dgm:spPr>
      <dgm:t>
        <a:bodyPr/>
        <a:lstStyle/>
        <a:p>
          <a:endParaRPr lang="en-US"/>
        </a:p>
      </dgm:t>
    </dgm:pt>
  </dgm:ptLst>
  <dgm:cxnLst>
    <dgm:cxn modelId="{78E67AFD-C7B9-45F5-97E4-0E9823DA0CBE}" type="presOf" srcId="{26CEA4F2-0053-4957-AC43-1FA77B8E01FC}" destId="{657BEC67-4CCB-4445-8B2A-2968F945F8A3}" srcOrd="0" destOrd="0" presId="urn:microsoft.com/office/officeart/2008/layout/HexagonCluster"/>
    <dgm:cxn modelId="{FEE08697-6BCB-4A57-A39F-136F2CCE1300}" type="presOf" srcId="{6DDDC5E9-57DF-4D69-AF0C-FE05CF698549}" destId="{C98CC544-C3F9-4CAC-9BC6-11244484400B}" srcOrd="0" destOrd="0" presId="urn:microsoft.com/office/officeart/2008/layout/HexagonCluster"/>
    <dgm:cxn modelId="{7AF2F1F4-33D2-4E4A-960D-C6ADB65F40A4}" type="presOf" srcId="{865FFF59-89E2-4745-A1C4-B3205B2A62EE}" destId="{F369C78F-FB93-48D2-BE80-998D1B25E56D}" srcOrd="0" destOrd="0" presId="urn:microsoft.com/office/officeart/2008/layout/HexagonCluster"/>
    <dgm:cxn modelId="{F799D1B0-E6BC-4BB1-90BB-893D072E76F0}" type="presOf" srcId="{F8D4DC6B-81D5-45F2-9074-02CB5DC2B01C}" destId="{68887AFB-7993-43F0-9907-F45027F0B148}" srcOrd="0" destOrd="0" presId="urn:microsoft.com/office/officeart/2008/layout/HexagonCluster"/>
    <dgm:cxn modelId="{96A37B1E-DC6A-4B38-8D4E-0CE5380B156A}" type="presOf" srcId="{2296531D-FC48-412A-BF61-4792DF022BA9}" destId="{783B4D55-00D4-44FD-9F9A-BE8A86080B69}" srcOrd="0" destOrd="0" presId="urn:microsoft.com/office/officeart/2008/layout/HexagonCluster"/>
    <dgm:cxn modelId="{B7FFC89D-737A-4289-8CC3-BA844AB9417C}" type="presOf" srcId="{7AD379B9-70C4-4D4E-96E6-E7AFDFA1AE5C}" destId="{87554E63-1955-4401-90C8-EE2212B50801}" srcOrd="0" destOrd="0" presId="urn:microsoft.com/office/officeart/2008/layout/HexagonCluster"/>
    <dgm:cxn modelId="{74139A39-40C6-44C3-94DE-E8F7BC34A721}" type="presOf" srcId="{0F3EAD6D-D9E5-4794-813F-D49FF98E4F62}" destId="{7E0E56FE-35DC-4854-89AE-A4B3FD1CF7CB}" srcOrd="0" destOrd="0" presId="urn:microsoft.com/office/officeart/2008/layout/HexagonCluster"/>
    <dgm:cxn modelId="{43229E82-A749-4862-A9C5-A40961A84A05}" srcId="{E7E8959F-38B8-421E-B4DD-AC7C6AC5D265}" destId="{2296531D-FC48-412A-BF61-4792DF022BA9}" srcOrd="3" destOrd="0" parTransId="{1246991C-5240-4C4F-9208-6ADFC7530F50}" sibTransId="{26CEA4F2-0053-4957-AC43-1FA77B8E01FC}"/>
    <dgm:cxn modelId="{E6321EFB-B332-43A3-B198-4D276991E83E}" srcId="{E7E8959F-38B8-421E-B4DD-AC7C6AC5D265}" destId="{0F3EAD6D-D9E5-4794-813F-D49FF98E4F62}" srcOrd="0" destOrd="0" parTransId="{069FB42E-B326-4628-A30D-51F345FD00E2}" sibTransId="{6DDDC5E9-57DF-4D69-AF0C-FE05CF698549}"/>
    <dgm:cxn modelId="{BCF94540-AFE6-4BA4-A1E2-D346F58CE375}" type="presOf" srcId="{E7E8959F-38B8-421E-B4DD-AC7C6AC5D265}" destId="{DA02A65E-B806-47E6-BDCB-78A39F807D67}" srcOrd="0" destOrd="0" presId="urn:microsoft.com/office/officeart/2008/layout/HexagonCluster"/>
    <dgm:cxn modelId="{0F1149BE-954D-4BD9-8E5D-8C2A7D9770C2}" srcId="{E7E8959F-38B8-421E-B4DD-AC7C6AC5D265}" destId="{865FFF59-89E2-4745-A1C4-B3205B2A62EE}" srcOrd="2" destOrd="0" parTransId="{31926015-C37D-4B53-8358-569C6EFD31FC}" sibTransId="{DAF6A144-440A-4E8D-8412-D1D3C070E10D}"/>
    <dgm:cxn modelId="{52530446-C281-4031-968C-A859D7790970}" type="presOf" srcId="{DAF6A144-440A-4E8D-8412-D1D3C070E10D}" destId="{C3DFDED9-1224-44D4-99BA-5EB8B21DD66F}" srcOrd="0" destOrd="0" presId="urn:microsoft.com/office/officeart/2008/layout/HexagonCluster"/>
    <dgm:cxn modelId="{DADAC562-06F9-4D0E-88C4-FEF5ABF93F5D}" srcId="{E7E8959F-38B8-421E-B4DD-AC7C6AC5D265}" destId="{7AD379B9-70C4-4D4E-96E6-E7AFDFA1AE5C}" srcOrd="1" destOrd="0" parTransId="{D8BD2568-75DB-459D-AF10-243295FC7976}" sibTransId="{F8D4DC6B-81D5-45F2-9074-02CB5DC2B01C}"/>
    <dgm:cxn modelId="{9FEED90C-FAF7-4A34-8932-095C9E9CAECE}" type="presParOf" srcId="{DA02A65E-B806-47E6-BDCB-78A39F807D67}" destId="{4208E310-91DE-4F78-9B81-359F5C17F104}" srcOrd="0" destOrd="0" presId="urn:microsoft.com/office/officeart/2008/layout/HexagonCluster"/>
    <dgm:cxn modelId="{6D7925AB-D7F6-4F39-B2A4-1402DFAABC03}" type="presParOf" srcId="{4208E310-91DE-4F78-9B81-359F5C17F104}" destId="{7E0E56FE-35DC-4854-89AE-A4B3FD1CF7CB}" srcOrd="0" destOrd="0" presId="urn:microsoft.com/office/officeart/2008/layout/HexagonCluster"/>
    <dgm:cxn modelId="{2D002084-D1AE-4F7D-AA39-FFCDBA76BFBD}" type="presParOf" srcId="{DA02A65E-B806-47E6-BDCB-78A39F807D67}" destId="{24D72BDF-602C-4AEE-8E13-242D9AA86A02}" srcOrd="1" destOrd="0" presId="urn:microsoft.com/office/officeart/2008/layout/HexagonCluster"/>
    <dgm:cxn modelId="{DE3709FF-113D-48BD-8471-F6FDCDD03C58}" type="presParOf" srcId="{24D72BDF-602C-4AEE-8E13-242D9AA86A02}" destId="{26C2B6EB-C1A9-4BF0-B4E2-9FDE1F53CF68}" srcOrd="0" destOrd="0" presId="urn:microsoft.com/office/officeart/2008/layout/HexagonCluster"/>
    <dgm:cxn modelId="{4EE4BB37-8E20-48A1-99E4-A8A60500F3B3}" type="presParOf" srcId="{DA02A65E-B806-47E6-BDCB-78A39F807D67}" destId="{054E0B31-FABE-4281-B067-04C698EB3857}" srcOrd="2" destOrd="0" presId="urn:microsoft.com/office/officeart/2008/layout/HexagonCluster"/>
    <dgm:cxn modelId="{8A326891-78D2-4DE3-A276-FBD4FEAF20FE}" type="presParOf" srcId="{054E0B31-FABE-4281-B067-04C698EB3857}" destId="{C98CC544-C3F9-4CAC-9BC6-11244484400B}" srcOrd="0" destOrd="0" presId="urn:microsoft.com/office/officeart/2008/layout/HexagonCluster"/>
    <dgm:cxn modelId="{6DEBF23D-6236-4CE1-9055-F3831A0693EE}" type="presParOf" srcId="{DA02A65E-B806-47E6-BDCB-78A39F807D67}" destId="{B679B983-CB35-4617-966C-008D0376EA98}" srcOrd="3" destOrd="0" presId="urn:microsoft.com/office/officeart/2008/layout/HexagonCluster"/>
    <dgm:cxn modelId="{F0F8E05B-CD33-47CE-BD11-A80566E3228C}" type="presParOf" srcId="{B679B983-CB35-4617-966C-008D0376EA98}" destId="{7B1AD116-553D-4372-9EBE-095B9CD6E731}" srcOrd="0" destOrd="0" presId="urn:microsoft.com/office/officeart/2008/layout/HexagonCluster"/>
    <dgm:cxn modelId="{9C9489D2-9BA8-4841-A1A3-62FB67D627F1}" type="presParOf" srcId="{DA02A65E-B806-47E6-BDCB-78A39F807D67}" destId="{4D4637BB-04AA-4298-A618-B3571CD1020C}" srcOrd="4" destOrd="0" presId="urn:microsoft.com/office/officeart/2008/layout/HexagonCluster"/>
    <dgm:cxn modelId="{041E92C1-5BEF-4B8F-BC1F-FEBB16AB6CA1}" type="presParOf" srcId="{4D4637BB-04AA-4298-A618-B3571CD1020C}" destId="{87554E63-1955-4401-90C8-EE2212B50801}" srcOrd="0" destOrd="0" presId="urn:microsoft.com/office/officeart/2008/layout/HexagonCluster"/>
    <dgm:cxn modelId="{E056B5C7-29BD-4544-B729-6E943DFF872A}" type="presParOf" srcId="{DA02A65E-B806-47E6-BDCB-78A39F807D67}" destId="{79FF8130-7398-49B1-A0DF-C20D23A2353A}" srcOrd="5" destOrd="0" presId="urn:microsoft.com/office/officeart/2008/layout/HexagonCluster"/>
    <dgm:cxn modelId="{350703A1-0ACE-4BB4-AB49-CF789AA9A35E}" type="presParOf" srcId="{79FF8130-7398-49B1-A0DF-C20D23A2353A}" destId="{10A852D5-33AE-4EBE-83F8-FBDBCC276EA3}" srcOrd="0" destOrd="0" presId="urn:microsoft.com/office/officeart/2008/layout/HexagonCluster"/>
    <dgm:cxn modelId="{F73D4243-3410-415F-ADD3-7866B6AC1AF4}" type="presParOf" srcId="{DA02A65E-B806-47E6-BDCB-78A39F807D67}" destId="{50962051-CB3C-4589-A53D-C4828634017E}" srcOrd="6" destOrd="0" presId="urn:microsoft.com/office/officeart/2008/layout/HexagonCluster"/>
    <dgm:cxn modelId="{6D2487E4-82C0-44B4-BA9F-74AA717D8C09}" type="presParOf" srcId="{50962051-CB3C-4589-A53D-C4828634017E}" destId="{68887AFB-7993-43F0-9907-F45027F0B148}" srcOrd="0" destOrd="0" presId="urn:microsoft.com/office/officeart/2008/layout/HexagonCluster"/>
    <dgm:cxn modelId="{89486016-1140-4EF8-B0B7-B1E30AB2102D}" type="presParOf" srcId="{DA02A65E-B806-47E6-BDCB-78A39F807D67}" destId="{B11954B6-3A47-458C-97A5-3B6C2BD1939E}" srcOrd="7" destOrd="0" presId="urn:microsoft.com/office/officeart/2008/layout/HexagonCluster"/>
    <dgm:cxn modelId="{1CA170EB-BF70-45A3-820E-8E86990A07E3}" type="presParOf" srcId="{B11954B6-3A47-458C-97A5-3B6C2BD1939E}" destId="{7476C211-F43E-40AE-BAE3-704BDA7C3D24}" srcOrd="0" destOrd="0" presId="urn:microsoft.com/office/officeart/2008/layout/HexagonCluster"/>
    <dgm:cxn modelId="{787758F0-6703-4099-A7E4-C4A37075BFBE}" type="presParOf" srcId="{DA02A65E-B806-47E6-BDCB-78A39F807D67}" destId="{0AD495D1-1A80-4CBC-A981-F7B697F99F00}" srcOrd="8" destOrd="0" presId="urn:microsoft.com/office/officeart/2008/layout/HexagonCluster"/>
    <dgm:cxn modelId="{AAACCDEC-B25A-4B82-A8DD-255D4FC47DB7}" type="presParOf" srcId="{0AD495D1-1A80-4CBC-A981-F7B697F99F00}" destId="{F369C78F-FB93-48D2-BE80-998D1B25E56D}" srcOrd="0" destOrd="0" presId="urn:microsoft.com/office/officeart/2008/layout/HexagonCluster"/>
    <dgm:cxn modelId="{567F7577-8B47-4F1B-A3ED-013B18EFBF77}" type="presParOf" srcId="{DA02A65E-B806-47E6-BDCB-78A39F807D67}" destId="{7F593A6F-7256-4EDC-8C53-59053BC04D58}" srcOrd="9" destOrd="0" presId="urn:microsoft.com/office/officeart/2008/layout/HexagonCluster"/>
    <dgm:cxn modelId="{4C8B6AAD-3505-41B8-BDE3-26FB079C7800}" type="presParOf" srcId="{7F593A6F-7256-4EDC-8C53-59053BC04D58}" destId="{321D5EBD-6878-441E-8535-CA9031296E1A}" srcOrd="0" destOrd="0" presId="urn:microsoft.com/office/officeart/2008/layout/HexagonCluster"/>
    <dgm:cxn modelId="{36C407BF-B6C3-49A4-979F-36396EF9D16F}" type="presParOf" srcId="{DA02A65E-B806-47E6-BDCB-78A39F807D67}" destId="{2134F422-6AD9-4FEA-B7F8-F49AF8849CEF}" srcOrd="10" destOrd="0" presId="urn:microsoft.com/office/officeart/2008/layout/HexagonCluster"/>
    <dgm:cxn modelId="{1F45C596-888B-46DC-83E3-45AD9746894E}" type="presParOf" srcId="{2134F422-6AD9-4FEA-B7F8-F49AF8849CEF}" destId="{C3DFDED9-1224-44D4-99BA-5EB8B21DD66F}" srcOrd="0" destOrd="0" presId="urn:microsoft.com/office/officeart/2008/layout/HexagonCluster"/>
    <dgm:cxn modelId="{B69825D7-1DA8-425A-B7BC-204E7AC86244}" type="presParOf" srcId="{DA02A65E-B806-47E6-BDCB-78A39F807D67}" destId="{2AB2ABF6-34C9-4365-A0AA-32CA835403B8}" srcOrd="11" destOrd="0" presId="urn:microsoft.com/office/officeart/2008/layout/HexagonCluster"/>
    <dgm:cxn modelId="{36AFF435-B73A-4BC9-B342-F2AF4C842FCB}" type="presParOf" srcId="{2AB2ABF6-34C9-4365-A0AA-32CA835403B8}" destId="{92351BAB-64D2-4E6E-8AAA-251781499AC2}" srcOrd="0" destOrd="0" presId="urn:microsoft.com/office/officeart/2008/layout/HexagonCluster"/>
    <dgm:cxn modelId="{03B01B31-AA36-4635-9B93-4C8DB1EC30FB}" type="presParOf" srcId="{DA02A65E-B806-47E6-BDCB-78A39F807D67}" destId="{4F30F1A2-A383-4A1F-8BB4-DA1EEC7ABCF5}" srcOrd="12" destOrd="0" presId="urn:microsoft.com/office/officeart/2008/layout/HexagonCluster"/>
    <dgm:cxn modelId="{94BF5811-BAC1-4313-83B5-EE67DBF24647}" type="presParOf" srcId="{4F30F1A2-A383-4A1F-8BB4-DA1EEC7ABCF5}" destId="{783B4D55-00D4-44FD-9F9A-BE8A86080B69}" srcOrd="0" destOrd="0" presId="urn:microsoft.com/office/officeart/2008/layout/HexagonCluster"/>
    <dgm:cxn modelId="{D5C54553-D51E-43C4-B200-B2CF4779545C}" type="presParOf" srcId="{DA02A65E-B806-47E6-BDCB-78A39F807D67}" destId="{E3BE1085-4BC0-49FA-832C-CDEE984569F8}" srcOrd="13" destOrd="0" presId="urn:microsoft.com/office/officeart/2008/layout/HexagonCluster"/>
    <dgm:cxn modelId="{D4BBF7ED-91CD-42BC-852C-03BC678E32CD}" type="presParOf" srcId="{E3BE1085-4BC0-49FA-832C-CDEE984569F8}" destId="{7B62995F-5601-46C4-B483-F103A624E50F}" srcOrd="0" destOrd="0" presId="urn:microsoft.com/office/officeart/2008/layout/HexagonCluster"/>
    <dgm:cxn modelId="{C3BE6539-F760-494A-A271-A0E5676891BF}" type="presParOf" srcId="{DA02A65E-B806-47E6-BDCB-78A39F807D67}" destId="{88F1F771-F22F-4280-985D-3FC0DE4D50B7}" srcOrd="14" destOrd="0" presId="urn:microsoft.com/office/officeart/2008/layout/HexagonCluster"/>
    <dgm:cxn modelId="{52A77739-994E-44E2-8C39-38E39D57E5B3}" type="presParOf" srcId="{88F1F771-F22F-4280-985D-3FC0DE4D50B7}" destId="{657BEC67-4CCB-4445-8B2A-2968F945F8A3}" srcOrd="0" destOrd="0" presId="urn:microsoft.com/office/officeart/2008/layout/HexagonCluster"/>
    <dgm:cxn modelId="{BE3973A7-6D7E-4EF8-AC41-EB5E8DA02B48}" type="presParOf" srcId="{DA02A65E-B806-47E6-BDCB-78A39F807D67}" destId="{F675DE9D-C304-4B21-93EC-3A47B5C8B483}" srcOrd="15" destOrd="0" presId="urn:microsoft.com/office/officeart/2008/layout/HexagonCluster"/>
    <dgm:cxn modelId="{D9B83931-A3D2-431C-996B-72CF45813158}" type="presParOf" srcId="{F675DE9D-C304-4B21-93EC-3A47B5C8B483}" destId="{2F7170AF-E875-4547-8209-EAA613399DEC}"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DD45D-5E5F-498A-A8A0-4AA5DB2B27E9}">
      <dsp:nvSpPr>
        <dsp:cNvPr id="0" name=""/>
        <dsp:cNvSpPr/>
      </dsp:nvSpPr>
      <dsp:spPr>
        <a:xfrm>
          <a:off x="0" y="1497995"/>
          <a:ext cx="6674707" cy="2451270"/>
        </a:xfrm>
        <a:prstGeom prst="roundRect">
          <a:avLst>
            <a:gd name="adj" fmla="val 10000"/>
          </a:avLst>
        </a:prstGeom>
        <a:noFill/>
        <a:ln w="25400" cap="flat" cmpd="sng" algn="ctr">
          <a:solidFill>
            <a:schemeClr val="accent2">
              <a:alpha val="90000"/>
            </a:schemeClr>
          </a:solidFill>
          <a:prstDash val="solid"/>
        </a:ln>
        <a:effectLst/>
      </dsp:spPr>
      <dsp:style>
        <a:lnRef idx="2">
          <a:scrgbClr r="0" g="0" b="0"/>
        </a:lnRef>
        <a:fillRef idx="1">
          <a:scrgbClr r="0" g="0" b="0"/>
        </a:fillRef>
        <a:effectRef idx="0">
          <a:scrgbClr r="0" g="0" b="0"/>
        </a:effectRef>
        <a:fontRef idx="minor"/>
      </dsp:style>
    </dsp:sp>
    <dsp:sp modelId="{6D4D44D3-FFDD-49D5-AACE-8951B47B8CCB}">
      <dsp:nvSpPr>
        <dsp:cNvPr id="0" name=""/>
        <dsp:cNvSpPr/>
      </dsp:nvSpPr>
      <dsp:spPr>
        <a:xfrm>
          <a:off x="200241" y="326836"/>
          <a:ext cx="1960695" cy="1797598"/>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sp>
    <dsp:sp modelId="{6B66283C-7798-4FD0-80D6-D238F2EF2562}">
      <dsp:nvSpPr>
        <dsp:cNvPr id="0" name=""/>
        <dsp:cNvSpPr/>
      </dsp:nvSpPr>
      <dsp:spPr>
        <a:xfrm rot="10800000">
          <a:off x="200241" y="2451270"/>
          <a:ext cx="1960695" cy="2995997"/>
        </a:xfrm>
        <a:prstGeom prst="round2SameRect">
          <a:avLst>
            <a:gd name="adj1" fmla="val 10500"/>
            <a:gd name="adj2" fmla="val 0"/>
          </a:avLst>
        </a:prstGeom>
        <a:solidFill>
          <a:schemeClr val="accent6"/>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b="1" kern="1200" dirty="0" smtClean="0">
              <a:solidFill>
                <a:schemeClr val="bg1"/>
              </a:solidFill>
            </a:rPr>
            <a:t>CEO </a:t>
          </a:r>
        </a:p>
        <a:p>
          <a:pPr lvl="0" algn="ctr" defTabSz="755650">
            <a:lnSpc>
              <a:spcPct val="90000"/>
            </a:lnSpc>
            <a:spcBef>
              <a:spcPct val="0"/>
            </a:spcBef>
            <a:spcAft>
              <a:spcPct val="35000"/>
            </a:spcAft>
          </a:pPr>
          <a:endParaRPr lang="en-US" sz="1700" b="1" kern="1200" dirty="0" smtClean="0">
            <a:solidFill>
              <a:schemeClr val="bg1"/>
            </a:solidFill>
          </a:endParaRPr>
        </a:p>
        <a:p>
          <a:pPr lvl="0" algn="ctr" defTabSz="755650">
            <a:lnSpc>
              <a:spcPct val="90000"/>
            </a:lnSpc>
            <a:spcBef>
              <a:spcPct val="0"/>
            </a:spcBef>
            <a:spcAft>
              <a:spcPct val="35000"/>
            </a:spcAft>
          </a:pPr>
          <a:r>
            <a:rPr lang="en-US" sz="1700" b="1" kern="1200" dirty="0" smtClean="0">
              <a:solidFill>
                <a:schemeClr val="bg1"/>
              </a:solidFill>
            </a:rPr>
            <a:t>MBA</a:t>
          </a:r>
        </a:p>
        <a:p>
          <a:pPr lvl="0" algn="ctr" defTabSz="755650">
            <a:lnSpc>
              <a:spcPct val="90000"/>
            </a:lnSpc>
            <a:spcBef>
              <a:spcPct val="0"/>
            </a:spcBef>
            <a:spcAft>
              <a:spcPct val="35000"/>
            </a:spcAft>
          </a:pPr>
          <a:r>
            <a:rPr lang="en-US" sz="1700" b="1" kern="1200" dirty="0" smtClean="0">
              <a:solidFill>
                <a:schemeClr val="bg1"/>
              </a:solidFill>
            </a:rPr>
            <a:t>Marketer</a:t>
          </a:r>
        </a:p>
        <a:p>
          <a:pPr lvl="0" algn="ctr" defTabSz="755650">
            <a:lnSpc>
              <a:spcPct val="90000"/>
            </a:lnSpc>
            <a:spcBef>
              <a:spcPct val="0"/>
            </a:spcBef>
            <a:spcAft>
              <a:spcPct val="35000"/>
            </a:spcAft>
          </a:pPr>
          <a:r>
            <a:rPr lang="en-US" sz="1700" b="1" kern="1200" dirty="0" smtClean="0">
              <a:solidFill>
                <a:schemeClr val="bg1"/>
              </a:solidFill>
            </a:rPr>
            <a:t>Networker</a:t>
          </a:r>
        </a:p>
        <a:p>
          <a:pPr lvl="0" algn="ctr" defTabSz="755650">
            <a:lnSpc>
              <a:spcPct val="90000"/>
            </a:lnSpc>
            <a:spcBef>
              <a:spcPct val="0"/>
            </a:spcBef>
            <a:spcAft>
              <a:spcPct val="35000"/>
            </a:spcAft>
          </a:pPr>
          <a:r>
            <a:rPr lang="en-US" sz="1700" b="1" kern="1200" dirty="0" smtClean="0">
              <a:solidFill>
                <a:schemeClr val="bg1"/>
              </a:solidFill>
            </a:rPr>
            <a:t>Digital Fan</a:t>
          </a:r>
        </a:p>
        <a:p>
          <a:pPr lvl="0" algn="ctr" defTabSz="755650">
            <a:lnSpc>
              <a:spcPct val="90000"/>
            </a:lnSpc>
            <a:spcBef>
              <a:spcPct val="0"/>
            </a:spcBef>
            <a:spcAft>
              <a:spcPct val="35000"/>
            </a:spcAft>
          </a:pPr>
          <a:r>
            <a:rPr lang="en-US" sz="1700" b="1" kern="1200" dirty="0" smtClean="0">
              <a:solidFill>
                <a:schemeClr val="bg1"/>
              </a:solidFill>
            </a:rPr>
            <a:t>Entrepreneur</a:t>
          </a:r>
          <a:endParaRPr lang="en-US" sz="1700" b="1" kern="1200" dirty="0">
            <a:solidFill>
              <a:schemeClr val="bg1"/>
            </a:solidFill>
          </a:endParaRPr>
        </a:p>
      </dsp:txBody>
      <dsp:txXfrm rot="10800000">
        <a:off x="260539" y="2451270"/>
        <a:ext cx="1840099" cy="2935699"/>
      </dsp:txXfrm>
    </dsp:sp>
    <dsp:sp modelId="{178F43B2-242A-4B92-9BBB-F2851F195620}">
      <dsp:nvSpPr>
        <dsp:cNvPr id="0" name=""/>
        <dsp:cNvSpPr/>
      </dsp:nvSpPr>
      <dsp:spPr>
        <a:xfrm>
          <a:off x="2357006" y="326836"/>
          <a:ext cx="1960695" cy="1797598"/>
        </a:xfrm>
        <a:prstGeom prst="roundRect">
          <a:avLst>
            <a:gd name="adj" fmla="val 10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A7F49DF-4D9E-4538-BFD9-0F6FAE374166}">
      <dsp:nvSpPr>
        <dsp:cNvPr id="0" name=""/>
        <dsp:cNvSpPr/>
      </dsp:nvSpPr>
      <dsp:spPr>
        <a:xfrm rot="10800000">
          <a:off x="2357006" y="2451270"/>
          <a:ext cx="1960695" cy="2995997"/>
        </a:xfrm>
        <a:prstGeom prst="round2SameRect">
          <a:avLst>
            <a:gd name="adj1" fmla="val 10500"/>
            <a:gd name="adj2" fmla="val 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b="1" kern="1200" dirty="0" smtClean="0">
              <a:solidFill>
                <a:schemeClr val="bg1"/>
              </a:solidFill>
            </a:rPr>
            <a:t>Bee Tagged</a:t>
          </a:r>
          <a:endParaRPr lang="en-US" sz="1700" b="1" kern="1200" dirty="0">
            <a:solidFill>
              <a:schemeClr val="bg1"/>
            </a:solidFill>
          </a:endParaRPr>
        </a:p>
      </dsp:txBody>
      <dsp:txXfrm rot="10800000">
        <a:off x="2417304" y="2451270"/>
        <a:ext cx="1840099" cy="2935699"/>
      </dsp:txXfrm>
    </dsp:sp>
    <dsp:sp modelId="{4FB64DBD-851C-4E24-888A-5991FF9057B7}">
      <dsp:nvSpPr>
        <dsp:cNvPr id="0" name=""/>
        <dsp:cNvSpPr/>
      </dsp:nvSpPr>
      <dsp:spPr>
        <a:xfrm>
          <a:off x="4513771" y="326836"/>
          <a:ext cx="1960695" cy="1797598"/>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sp>
    <dsp:sp modelId="{14CF0C2B-048F-4342-96B9-D56BC495E49A}">
      <dsp:nvSpPr>
        <dsp:cNvPr id="0" name=""/>
        <dsp:cNvSpPr/>
      </dsp:nvSpPr>
      <dsp:spPr>
        <a:xfrm rot="10800000">
          <a:off x="4513771" y="2451270"/>
          <a:ext cx="1960695" cy="2995997"/>
        </a:xfrm>
        <a:prstGeom prst="round2SameRect">
          <a:avLst>
            <a:gd name="adj1" fmla="val 10500"/>
            <a:gd name="adj2" fmla="val 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b="1" kern="1200" dirty="0" smtClean="0">
              <a:solidFill>
                <a:schemeClr val="bg1"/>
              </a:solidFill>
            </a:rPr>
            <a:t>CTO</a:t>
          </a:r>
        </a:p>
        <a:p>
          <a:pPr lvl="0" algn="ctr" defTabSz="755650">
            <a:lnSpc>
              <a:spcPct val="90000"/>
            </a:lnSpc>
            <a:spcBef>
              <a:spcPct val="0"/>
            </a:spcBef>
            <a:spcAft>
              <a:spcPct val="35000"/>
            </a:spcAft>
          </a:pPr>
          <a:endParaRPr lang="en-US" sz="1700" b="1" kern="1200" dirty="0" smtClean="0">
            <a:solidFill>
              <a:schemeClr val="bg1"/>
            </a:solidFill>
          </a:endParaRPr>
        </a:p>
        <a:p>
          <a:pPr lvl="0" algn="ctr" defTabSz="755650">
            <a:lnSpc>
              <a:spcPct val="90000"/>
            </a:lnSpc>
            <a:spcBef>
              <a:spcPct val="0"/>
            </a:spcBef>
            <a:spcAft>
              <a:spcPct val="35000"/>
            </a:spcAft>
          </a:pPr>
          <a:r>
            <a:rPr lang="en-US" sz="1700" b="1" kern="1200" dirty="0" smtClean="0">
              <a:solidFill>
                <a:schemeClr val="bg1"/>
              </a:solidFill>
            </a:rPr>
            <a:t>Computer Science</a:t>
          </a:r>
        </a:p>
        <a:p>
          <a:pPr lvl="0" algn="ctr" defTabSz="755650">
            <a:lnSpc>
              <a:spcPct val="90000"/>
            </a:lnSpc>
            <a:spcBef>
              <a:spcPct val="0"/>
            </a:spcBef>
            <a:spcAft>
              <a:spcPct val="35000"/>
            </a:spcAft>
          </a:pPr>
          <a:r>
            <a:rPr lang="en-US" sz="1700" b="1" kern="1200" dirty="0" smtClean="0">
              <a:solidFill>
                <a:schemeClr val="bg1"/>
              </a:solidFill>
            </a:rPr>
            <a:t>Engineer</a:t>
          </a:r>
        </a:p>
        <a:p>
          <a:pPr lvl="0" algn="ctr" defTabSz="755650">
            <a:lnSpc>
              <a:spcPct val="90000"/>
            </a:lnSpc>
            <a:spcBef>
              <a:spcPct val="0"/>
            </a:spcBef>
            <a:spcAft>
              <a:spcPct val="35000"/>
            </a:spcAft>
          </a:pPr>
          <a:r>
            <a:rPr lang="en-US" sz="1700" b="1" kern="1200" dirty="0" smtClean="0">
              <a:solidFill>
                <a:schemeClr val="bg1"/>
              </a:solidFill>
            </a:rPr>
            <a:t>Mastermind</a:t>
          </a:r>
        </a:p>
        <a:p>
          <a:pPr lvl="0" algn="ctr" defTabSz="755650">
            <a:lnSpc>
              <a:spcPct val="90000"/>
            </a:lnSpc>
            <a:spcBef>
              <a:spcPct val="0"/>
            </a:spcBef>
            <a:spcAft>
              <a:spcPct val="35000"/>
            </a:spcAft>
          </a:pPr>
          <a:r>
            <a:rPr lang="en-US" sz="1700" b="1" kern="1200" dirty="0" smtClean="0">
              <a:solidFill>
                <a:schemeClr val="bg1"/>
              </a:solidFill>
            </a:rPr>
            <a:t>Digital Creator</a:t>
          </a:r>
        </a:p>
        <a:p>
          <a:pPr lvl="0" algn="ctr" defTabSz="755650">
            <a:lnSpc>
              <a:spcPct val="90000"/>
            </a:lnSpc>
            <a:spcBef>
              <a:spcPct val="0"/>
            </a:spcBef>
            <a:spcAft>
              <a:spcPct val="35000"/>
            </a:spcAft>
          </a:pPr>
          <a:r>
            <a:rPr lang="en-US" sz="1700" b="1" kern="1200" dirty="0" smtClean="0">
              <a:solidFill>
                <a:schemeClr val="bg1"/>
              </a:solidFill>
            </a:rPr>
            <a:t>App Developer</a:t>
          </a:r>
          <a:endParaRPr lang="en-US" sz="1700" b="1" kern="1200" dirty="0">
            <a:solidFill>
              <a:schemeClr val="bg1"/>
            </a:solidFill>
          </a:endParaRPr>
        </a:p>
      </dsp:txBody>
      <dsp:txXfrm rot="10800000">
        <a:off x="4574069" y="2451270"/>
        <a:ext cx="1840099" cy="2935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E56FE-35DC-4854-89AE-A4B3FD1CF7CB}">
      <dsp:nvSpPr>
        <dsp:cNvPr id="0" name=""/>
        <dsp:cNvSpPr/>
      </dsp:nvSpPr>
      <dsp:spPr>
        <a:xfrm>
          <a:off x="1453690" y="2542059"/>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accent6"/>
              </a:solidFill>
            </a:rPr>
            <a:t>Social Media</a:t>
          </a:r>
          <a:endParaRPr lang="en-US" sz="2300" kern="1200" dirty="0">
            <a:solidFill>
              <a:schemeClr val="accent6"/>
            </a:solidFill>
          </a:endParaRPr>
        </a:p>
      </dsp:txBody>
      <dsp:txXfrm>
        <a:off x="1718888" y="2769701"/>
        <a:ext cx="1182046" cy="1014650"/>
      </dsp:txXfrm>
    </dsp:sp>
    <dsp:sp modelId="{26C2B6EB-C1A9-4BF0-B4E2-9FDE1F53CF68}">
      <dsp:nvSpPr>
        <dsp:cNvPr id="0" name=""/>
        <dsp:cNvSpPr/>
      </dsp:nvSpPr>
      <dsp:spPr>
        <a:xfrm>
          <a:off x="1507251" y="3191610"/>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C98CC544-C3F9-4CAC-9BC6-11244484400B}">
      <dsp:nvSpPr>
        <dsp:cNvPr id="0" name=""/>
        <dsp:cNvSpPr/>
      </dsp:nvSpPr>
      <dsp:spPr>
        <a:xfrm>
          <a:off x="0" y="1743030"/>
          <a:ext cx="1712442" cy="1469934"/>
        </a:xfrm>
        <a:prstGeom prst="hexagon">
          <a:avLst>
            <a:gd name="adj" fmla="val 25000"/>
            <a:gd name="vf" fmla="val 115470"/>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1AD116-553D-4372-9EBE-095B9CD6E731}">
      <dsp:nvSpPr>
        <dsp:cNvPr id="0" name=""/>
        <dsp:cNvSpPr/>
      </dsp:nvSpPr>
      <dsp:spPr>
        <a:xfrm>
          <a:off x="1159482" y="3009131"/>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87554E63-1955-4401-90C8-EE2212B50801}">
      <dsp:nvSpPr>
        <dsp:cNvPr id="0" name=""/>
        <dsp:cNvSpPr/>
      </dsp:nvSpPr>
      <dsp:spPr>
        <a:xfrm>
          <a:off x="2905871" y="1731771"/>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accent6"/>
              </a:solidFill>
            </a:rPr>
            <a:t>Search</a:t>
          </a:r>
          <a:endParaRPr lang="en-US" sz="2300" kern="1200" dirty="0">
            <a:solidFill>
              <a:schemeClr val="accent6"/>
            </a:solidFill>
          </a:endParaRPr>
        </a:p>
      </dsp:txBody>
      <dsp:txXfrm>
        <a:off x="3171069" y="1959413"/>
        <a:ext cx="1182046" cy="1014650"/>
      </dsp:txXfrm>
    </dsp:sp>
    <dsp:sp modelId="{10A852D5-33AE-4EBE-83F8-FBDBCC276EA3}">
      <dsp:nvSpPr>
        <dsp:cNvPr id="0" name=""/>
        <dsp:cNvSpPr/>
      </dsp:nvSpPr>
      <dsp:spPr>
        <a:xfrm>
          <a:off x="4078932" y="2996318"/>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68887AFB-7993-43F0-9907-F45027F0B148}">
      <dsp:nvSpPr>
        <dsp:cNvPr id="0" name=""/>
        <dsp:cNvSpPr/>
      </dsp:nvSpPr>
      <dsp:spPr>
        <a:xfrm>
          <a:off x="4365597" y="2539730"/>
          <a:ext cx="1712442" cy="1469934"/>
        </a:xfrm>
        <a:prstGeom prst="hexagon">
          <a:avLst>
            <a:gd name="adj" fmla="val 25000"/>
            <a:gd name="vf" fmla="val 115470"/>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6C211-F43E-40AE-BAE3-704BDA7C3D24}">
      <dsp:nvSpPr>
        <dsp:cNvPr id="0" name=""/>
        <dsp:cNvSpPr/>
      </dsp:nvSpPr>
      <dsp:spPr>
        <a:xfrm>
          <a:off x="4404824" y="3198211"/>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F369C78F-FB93-48D2-BE80-998D1B25E56D}">
      <dsp:nvSpPr>
        <dsp:cNvPr id="0" name=""/>
        <dsp:cNvSpPr/>
      </dsp:nvSpPr>
      <dsp:spPr>
        <a:xfrm>
          <a:off x="1453690" y="939730"/>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accent6"/>
              </a:solidFill>
            </a:rPr>
            <a:t>Service Provider</a:t>
          </a:r>
          <a:endParaRPr lang="en-US" sz="2300" kern="1200" dirty="0">
            <a:solidFill>
              <a:schemeClr val="accent6"/>
            </a:solidFill>
          </a:endParaRPr>
        </a:p>
      </dsp:txBody>
      <dsp:txXfrm>
        <a:off x="1718888" y="1167372"/>
        <a:ext cx="1182046" cy="1014650"/>
      </dsp:txXfrm>
    </dsp:sp>
    <dsp:sp modelId="{321D5EBD-6878-441E-8535-CA9031296E1A}">
      <dsp:nvSpPr>
        <dsp:cNvPr id="0" name=""/>
        <dsp:cNvSpPr/>
      </dsp:nvSpPr>
      <dsp:spPr>
        <a:xfrm>
          <a:off x="2619207" y="970014"/>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C3DFDED9-1224-44D4-99BA-5EB8B21DD66F}">
      <dsp:nvSpPr>
        <dsp:cNvPr id="0" name=""/>
        <dsp:cNvSpPr/>
      </dsp:nvSpPr>
      <dsp:spPr>
        <a:xfrm>
          <a:off x="2905871" y="129441"/>
          <a:ext cx="1712442" cy="1469934"/>
        </a:xfrm>
        <a:prstGeom prst="hexagon">
          <a:avLst>
            <a:gd name="adj" fmla="val 25000"/>
            <a:gd name="vf" fmla="val 115470"/>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351BAB-64D2-4E6E-8AAA-251781499AC2}">
      <dsp:nvSpPr>
        <dsp:cNvPr id="0" name=""/>
        <dsp:cNvSpPr/>
      </dsp:nvSpPr>
      <dsp:spPr>
        <a:xfrm>
          <a:off x="2945099" y="780933"/>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783B4D55-00D4-44FD-9F9A-BE8A86080B69}">
      <dsp:nvSpPr>
        <dsp:cNvPr id="0" name=""/>
        <dsp:cNvSpPr/>
      </dsp:nvSpPr>
      <dsp:spPr>
        <a:xfrm>
          <a:off x="4365597" y="937400"/>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accent6"/>
              </a:solidFill>
            </a:rPr>
            <a:t>Phone</a:t>
          </a:r>
          <a:endParaRPr lang="en-US" sz="2300" kern="1200" dirty="0">
            <a:solidFill>
              <a:schemeClr val="accent6"/>
            </a:solidFill>
          </a:endParaRPr>
        </a:p>
      </dsp:txBody>
      <dsp:txXfrm>
        <a:off x="4630795" y="1165042"/>
        <a:ext cx="1182046" cy="1014650"/>
      </dsp:txXfrm>
    </dsp:sp>
    <dsp:sp modelId="{7B62995F-5601-46C4-B483-F103A624E50F}">
      <dsp:nvSpPr>
        <dsp:cNvPr id="0" name=""/>
        <dsp:cNvSpPr/>
      </dsp:nvSpPr>
      <dsp:spPr>
        <a:xfrm>
          <a:off x="5838146" y="1586175"/>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657BEC67-4CCB-4445-8B2A-2968F945F8A3}">
      <dsp:nvSpPr>
        <dsp:cNvPr id="0" name=""/>
        <dsp:cNvSpPr/>
      </dsp:nvSpPr>
      <dsp:spPr>
        <a:xfrm>
          <a:off x="5831357" y="1745360"/>
          <a:ext cx="1712442" cy="1469934"/>
        </a:xfrm>
        <a:prstGeom prst="hexagon">
          <a:avLst>
            <a:gd name="adj" fmla="val 25000"/>
            <a:gd name="vf" fmla="val 115470"/>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70AF-E875-4547-8209-EAA613399DEC}">
      <dsp:nvSpPr>
        <dsp:cNvPr id="0" name=""/>
        <dsp:cNvSpPr/>
      </dsp:nvSpPr>
      <dsp:spPr>
        <a:xfrm>
          <a:off x="6176863" y="1771373"/>
          <a:ext cx="199910" cy="172385"/>
        </a:xfrm>
        <a:prstGeom prst="hexagon">
          <a:avLst>
            <a:gd name="adj" fmla="val 25000"/>
            <a:gd name="vf" fmla="val 115470"/>
          </a:avLst>
        </a:prstGeom>
        <a:no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E56FE-35DC-4854-89AE-A4B3FD1CF7CB}">
      <dsp:nvSpPr>
        <dsp:cNvPr id="0" name=""/>
        <dsp:cNvSpPr/>
      </dsp:nvSpPr>
      <dsp:spPr>
        <a:xfrm>
          <a:off x="1453690" y="2542059"/>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accent6"/>
              </a:solidFill>
            </a:rPr>
            <a:t>Endorse</a:t>
          </a:r>
          <a:endParaRPr lang="en-US" sz="2400" kern="1200" dirty="0">
            <a:solidFill>
              <a:schemeClr val="accent6"/>
            </a:solidFill>
          </a:endParaRPr>
        </a:p>
      </dsp:txBody>
      <dsp:txXfrm>
        <a:off x="1718888" y="2769701"/>
        <a:ext cx="1182046" cy="1014650"/>
      </dsp:txXfrm>
    </dsp:sp>
    <dsp:sp modelId="{26C2B6EB-C1A9-4BF0-B4E2-9FDE1F53CF68}">
      <dsp:nvSpPr>
        <dsp:cNvPr id="0" name=""/>
        <dsp:cNvSpPr/>
      </dsp:nvSpPr>
      <dsp:spPr>
        <a:xfrm>
          <a:off x="1507251" y="3191610"/>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C98CC544-C3F9-4CAC-9BC6-11244484400B}">
      <dsp:nvSpPr>
        <dsp:cNvPr id="0" name=""/>
        <dsp:cNvSpPr/>
      </dsp:nvSpPr>
      <dsp:spPr>
        <a:xfrm>
          <a:off x="0" y="1743030"/>
          <a:ext cx="1712442" cy="1469934"/>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1AD116-553D-4372-9EBE-095B9CD6E731}">
      <dsp:nvSpPr>
        <dsp:cNvPr id="0" name=""/>
        <dsp:cNvSpPr/>
      </dsp:nvSpPr>
      <dsp:spPr>
        <a:xfrm>
          <a:off x="1159482" y="3009131"/>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87554E63-1955-4401-90C8-EE2212B50801}">
      <dsp:nvSpPr>
        <dsp:cNvPr id="0" name=""/>
        <dsp:cNvSpPr/>
      </dsp:nvSpPr>
      <dsp:spPr>
        <a:xfrm>
          <a:off x="2905871" y="1731771"/>
          <a:ext cx="1712442" cy="1469934"/>
        </a:xfrm>
        <a:prstGeom prst="hexagon">
          <a:avLst>
            <a:gd name="adj" fmla="val 25000"/>
            <a:gd name="vf" fmla="val 115470"/>
          </a:avLst>
        </a:prstGeom>
        <a:solidFill>
          <a:schemeClr val="accent5">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accent6"/>
              </a:solidFill>
            </a:rPr>
            <a:t>Tag</a:t>
          </a:r>
          <a:endParaRPr lang="en-US" sz="2400" kern="1200" dirty="0">
            <a:solidFill>
              <a:schemeClr val="accent6"/>
            </a:solidFill>
          </a:endParaRPr>
        </a:p>
      </dsp:txBody>
      <dsp:txXfrm>
        <a:off x="3171069" y="1959413"/>
        <a:ext cx="1182046" cy="1014650"/>
      </dsp:txXfrm>
    </dsp:sp>
    <dsp:sp modelId="{10A852D5-33AE-4EBE-83F8-FBDBCC276EA3}">
      <dsp:nvSpPr>
        <dsp:cNvPr id="0" name=""/>
        <dsp:cNvSpPr/>
      </dsp:nvSpPr>
      <dsp:spPr>
        <a:xfrm>
          <a:off x="4078932" y="2996318"/>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68887AFB-7993-43F0-9907-F45027F0B148}">
      <dsp:nvSpPr>
        <dsp:cNvPr id="0" name=""/>
        <dsp:cNvSpPr/>
      </dsp:nvSpPr>
      <dsp:spPr>
        <a:xfrm>
          <a:off x="4365597" y="2539730"/>
          <a:ext cx="1712442" cy="1469934"/>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6C211-F43E-40AE-BAE3-704BDA7C3D24}">
      <dsp:nvSpPr>
        <dsp:cNvPr id="0" name=""/>
        <dsp:cNvSpPr/>
      </dsp:nvSpPr>
      <dsp:spPr>
        <a:xfrm>
          <a:off x="4404824" y="3198211"/>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F369C78F-FB93-48D2-BE80-998D1B25E56D}">
      <dsp:nvSpPr>
        <dsp:cNvPr id="0" name=""/>
        <dsp:cNvSpPr/>
      </dsp:nvSpPr>
      <dsp:spPr>
        <a:xfrm>
          <a:off x="1453690" y="939730"/>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accent6"/>
              </a:solidFill>
            </a:rPr>
            <a:t>Symbol</a:t>
          </a:r>
          <a:endParaRPr lang="en-US" sz="2400" kern="1200" dirty="0">
            <a:solidFill>
              <a:schemeClr val="accent6"/>
            </a:solidFill>
          </a:endParaRPr>
        </a:p>
      </dsp:txBody>
      <dsp:txXfrm>
        <a:off x="1718888" y="1167372"/>
        <a:ext cx="1182046" cy="1014650"/>
      </dsp:txXfrm>
    </dsp:sp>
    <dsp:sp modelId="{321D5EBD-6878-441E-8535-CA9031296E1A}">
      <dsp:nvSpPr>
        <dsp:cNvPr id="0" name=""/>
        <dsp:cNvSpPr/>
      </dsp:nvSpPr>
      <dsp:spPr>
        <a:xfrm>
          <a:off x="2619207" y="970014"/>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C3DFDED9-1224-44D4-99BA-5EB8B21DD66F}">
      <dsp:nvSpPr>
        <dsp:cNvPr id="0" name=""/>
        <dsp:cNvSpPr/>
      </dsp:nvSpPr>
      <dsp:spPr>
        <a:xfrm>
          <a:off x="2905871" y="129441"/>
          <a:ext cx="1712442" cy="1469934"/>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351BAB-64D2-4E6E-8AAA-251781499AC2}">
      <dsp:nvSpPr>
        <dsp:cNvPr id="0" name=""/>
        <dsp:cNvSpPr/>
      </dsp:nvSpPr>
      <dsp:spPr>
        <a:xfrm>
          <a:off x="2945099" y="780933"/>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783B4D55-00D4-44FD-9F9A-BE8A86080B69}">
      <dsp:nvSpPr>
        <dsp:cNvPr id="0" name=""/>
        <dsp:cNvSpPr/>
      </dsp:nvSpPr>
      <dsp:spPr>
        <a:xfrm>
          <a:off x="4365597" y="937400"/>
          <a:ext cx="1712442" cy="1469934"/>
        </a:xfrm>
        <a:prstGeom prst="hexagon">
          <a:avLst>
            <a:gd name="adj" fmla="val 25000"/>
            <a:gd name="vf" fmla="val 115470"/>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accent6"/>
              </a:solidFill>
            </a:rPr>
            <a:t>“Likes”</a:t>
          </a:r>
          <a:endParaRPr lang="en-US" sz="2400" kern="1200" dirty="0">
            <a:solidFill>
              <a:schemeClr val="accent6"/>
            </a:solidFill>
          </a:endParaRPr>
        </a:p>
      </dsp:txBody>
      <dsp:txXfrm>
        <a:off x="4630795" y="1165042"/>
        <a:ext cx="1182046" cy="1014650"/>
      </dsp:txXfrm>
    </dsp:sp>
    <dsp:sp modelId="{7B62995F-5601-46C4-B483-F103A624E50F}">
      <dsp:nvSpPr>
        <dsp:cNvPr id="0" name=""/>
        <dsp:cNvSpPr/>
      </dsp:nvSpPr>
      <dsp:spPr>
        <a:xfrm>
          <a:off x="5838146" y="1586175"/>
          <a:ext cx="199910" cy="172385"/>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657BEC67-4CCB-4445-8B2A-2968F945F8A3}">
      <dsp:nvSpPr>
        <dsp:cNvPr id="0" name=""/>
        <dsp:cNvSpPr/>
      </dsp:nvSpPr>
      <dsp:spPr>
        <a:xfrm>
          <a:off x="5831357" y="1745360"/>
          <a:ext cx="1712442" cy="1469934"/>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70AF-E875-4547-8209-EAA613399DEC}">
      <dsp:nvSpPr>
        <dsp:cNvPr id="0" name=""/>
        <dsp:cNvSpPr/>
      </dsp:nvSpPr>
      <dsp:spPr>
        <a:xfrm>
          <a:off x="6176863" y="1771373"/>
          <a:ext cx="199910" cy="172385"/>
        </a:xfrm>
        <a:prstGeom prst="hexagon">
          <a:avLst>
            <a:gd name="adj" fmla="val 25000"/>
            <a:gd name="vf" fmla="val 115470"/>
          </a:avLst>
        </a:prstGeom>
        <a:no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071962-B148-43C0-B6B1-207657ED8692}" type="datetimeFigureOut">
              <a:rPr lang="en-US" smtClean="0"/>
              <a:t>4/19/2014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0258F5-DBC5-40AD-8BC1-7F943D968141}" type="slidenum">
              <a:rPr lang="en-US" smtClean="0"/>
              <a:t>‹#›</a:t>
            </a:fld>
            <a:endParaRPr lang="en-US"/>
          </a:p>
        </p:txBody>
      </p:sp>
    </p:spTree>
    <p:extLst>
      <p:ext uri="{BB962C8B-B14F-4D97-AF65-F5344CB8AC3E}">
        <p14:creationId xmlns:p14="http://schemas.microsoft.com/office/powerpoint/2010/main" val="333721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98ED40-C90F-4C32-8665-268A11023580}" type="datetimeFigureOut">
              <a:rPr lang="en-US" smtClean="0"/>
              <a:t>4/18/2014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20540B-4600-4EDA-880E-AF17DA57C6D8}" type="slidenum">
              <a:rPr lang="en-US" smtClean="0"/>
              <a:t>‹#›</a:t>
            </a:fld>
            <a:endParaRPr lang="en-US"/>
          </a:p>
        </p:txBody>
      </p:sp>
    </p:spTree>
    <p:extLst>
      <p:ext uri="{BB962C8B-B14F-4D97-AF65-F5344CB8AC3E}">
        <p14:creationId xmlns:p14="http://schemas.microsoft.com/office/powerpoint/2010/main" val="141945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Audience:</a:t>
            </a:r>
            <a:r>
              <a:rPr lang="en-US" baseline="0" dirty="0" smtClean="0"/>
              <a:t> Investors and potential users. Logo for credibility that it’s real.  Simple tag line and a lot of focus on the company without much info. Font is Avant </a:t>
            </a:r>
            <a:r>
              <a:rPr lang="en-US" baseline="0" dirty="0" err="1" smtClean="0"/>
              <a:t>Garde</a:t>
            </a:r>
            <a:r>
              <a:rPr lang="en-US" baseline="0" dirty="0" smtClean="0"/>
              <a:t> to keep content with sans serif and modern. The point of the deck is to support that </a:t>
            </a:r>
            <a:r>
              <a:rPr lang="en-US" baseline="0" dirty="0" err="1" smtClean="0"/>
              <a:t>BeeTagged</a:t>
            </a:r>
            <a:r>
              <a:rPr lang="en-US" baseline="0" dirty="0" smtClean="0"/>
              <a:t> is worthy of investment.  The next few slides explain that there is pervasive pain in how we search our networks for information (Claim) and then I go to address how </a:t>
            </a:r>
            <a:r>
              <a:rPr lang="en-US" baseline="0" dirty="0" err="1" smtClean="0"/>
              <a:t>BeeTagged</a:t>
            </a:r>
            <a:r>
              <a:rPr lang="en-US" baseline="0" dirty="0" smtClean="0"/>
              <a:t> will resolve those pains (Data) and then show that the product and team and money opportunity are the right way to address this, so invest in us (Warrant). Color scheme is consistent.  Blue is and honey-orange are the colors of the deck.  Colors: Blue communicates professional and trust (like LinkedIn), and honey-orange for excitement and opportunity.  Also, template has soft professional colors and hoops, which can represent the app’s interconnectivity.  Animation for Bee buzzing is to add subtle humor but also remind people subconsciously that the bee represents a builder who travels from one flower to another collecting and </a:t>
            </a:r>
            <a:r>
              <a:rPr lang="en-US" baseline="0" smtClean="0"/>
              <a:t>connecting pollen.</a:t>
            </a:r>
            <a:endParaRPr lang="en-US" baseline="0" dirty="0" smtClean="0"/>
          </a:p>
          <a:p>
            <a:endParaRPr lang="en-US" baseline="0" dirty="0" smtClean="0"/>
          </a:p>
          <a:p>
            <a:r>
              <a:rPr lang="en-US" baseline="0" dirty="0" smtClean="0"/>
              <a:t>Time: Intro 30secs.</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a:t>
            </a:fld>
            <a:endParaRPr lang="en-US" dirty="0"/>
          </a:p>
        </p:txBody>
      </p:sp>
    </p:spTree>
    <p:extLst>
      <p:ext uri="{BB962C8B-B14F-4D97-AF65-F5344CB8AC3E}">
        <p14:creationId xmlns:p14="http://schemas.microsoft.com/office/powerpoint/2010/main" val="2596310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Will</a:t>
            </a:r>
            <a:r>
              <a:rPr lang="en-US" baseline="0" dirty="0" smtClean="0"/>
              <a:t> talk about cost structure since investors will want to know what the $100K is for.  Initial costs are $0 because of boot strap (employees can afford no wages while working and at school).  Will need money to invest in servers, rent, and 5 employees (1 developer, 1 statistician, and 1 marketer, me and partner). Average salary will be about $100K to attract top talent.  Each year after the company will double in staff.  Spend time explaining since investors want to know operations.</a:t>
            </a:r>
            <a:endParaRPr lang="en-US" dirty="0" smtClean="0"/>
          </a:p>
          <a:p>
            <a:r>
              <a:rPr lang="en-US" dirty="0" smtClean="0"/>
              <a:t>Time:</a:t>
            </a:r>
            <a:r>
              <a:rPr lang="en-US" baseline="0" dirty="0" smtClean="0"/>
              <a:t> 2min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10</a:t>
            </a:fld>
            <a:endParaRPr lang="en-US"/>
          </a:p>
        </p:txBody>
      </p:sp>
    </p:spTree>
    <p:extLst>
      <p:ext uri="{BB962C8B-B14F-4D97-AF65-F5344CB8AC3E}">
        <p14:creationId xmlns:p14="http://schemas.microsoft.com/office/powerpoint/2010/main" val="288459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team for credibility.</a:t>
            </a:r>
            <a:r>
              <a:rPr lang="en-US" baseline="0" dirty="0" smtClean="0"/>
              <a:t>  Keep it simple and parallel. Photos and logo carry same weight. Blue highlight for trust.</a:t>
            </a:r>
          </a:p>
          <a:p>
            <a:endParaRPr lang="en-US" baseline="0" dirty="0" smtClean="0"/>
          </a:p>
          <a:p>
            <a:r>
              <a:rPr lang="en-US" baseline="0" dirty="0" smtClean="0"/>
              <a:t>Time: 1 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11</a:t>
            </a:fld>
            <a:endParaRPr lang="en-US"/>
          </a:p>
        </p:txBody>
      </p:sp>
    </p:spTree>
    <p:extLst>
      <p:ext uri="{BB962C8B-B14F-4D97-AF65-F5344CB8AC3E}">
        <p14:creationId xmlns:p14="http://schemas.microsoft.com/office/powerpoint/2010/main" val="1929295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Template for clarity.  Also syncs well with Bee </a:t>
            </a:r>
            <a:r>
              <a:rPr lang="en-US" baseline="0" dirty="0" err="1" smtClean="0"/>
              <a:t>Tagged’s</a:t>
            </a:r>
            <a:r>
              <a:rPr lang="en-US" baseline="0" dirty="0" smtClean="0"/>
              <a:t> honeycomb.   Our logo is squeezing its way into the demand.  Key companies and icons for impact and symbolism for industries we will target for exit.</a:t>
            </a:r>
          </a:p>
          <a:p>
            <a:r>
              <a:rPr lang="en-US" baseline="0" dirty="0" smtClean="0"/>
              <a:t/>
            </a:r>
            <a:br>
              <a:rPr lang="en-US" baseline="0" dirty="0" smtClean="0"/>
            </a:br>
            <a:r>
              <a:rPr lang="en-US" baseline="0" dirty="0" smtClean="0"/>
              <a:t>Time: 1min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12</a:t>
            </a:fld>
            <a:endParaRPr lang="en-US"/>
          </a:p>
        </p:txBody>
      </p:sp>
    </p:spTree>
    <p:extLst>
      <p:ext uri="{BB962C8B-B14F-4D97-AF65-F5344CB8AC3E}">
        <p14:creationId xmlns:p14="http://schemas.microsoft.com/office/powerpoint/2010/main" val="170702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picture representing</a:t>
            </a:r>
            <a:r>
              <a:rPr lang="en-US" baseline="0" dirty="0" smtClean="0"/>
              <a:t> what the $100K will build and a quote to tie back to the beginning.  The image is built alongside.  Start with reading quote to tie everything together and then show build of team that builds the infrastructure and technology that ultimately connects the world at a fast, buzzy rate.</a:t>
            </a:r>
          </a:p>
          <a:p>
            <a:endParaRPr lang="en-US" baseline="0" dirty="0" smtClean="0"/>
          </a:p>
          <a:p>
            <a:r>
              <a:rPr lang="en-US" baseline="0" dirty="0" smtClean="0"/>
              <a:t>Time: 2min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13</a:t>
            </a:fld>
            <a:endParaRPr lang="en-US"/>
          </a:p>
        </p:txBody>
      </p:sp>
    </p:spTree>
    <p:extLst>
      <p:ext uri="{BB962C8B-B14F-4D97-AF65-F5344CB8AC3E}">
        <p14:creationId xmlns:p14="http://schemas.microsoft.com/office/powerpoint/2010/main" val="220833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Boardroom style deck. Some humor instead of questions.  Man in corporate</a:t>
            </a:r>
            <a:r>
              <a:rPr lang="en-US" baseline="0" dirty="0" smtClean="0"/>
              <a:t> colors with magnifying glass “searching” for answers.  It’s what Bee Tagged does.</a:t>
            </a:r>
          </a:p>
          <a:p>
            <a:endParaRPr lang="en-US" baseline="0" dirty="0" smtClean="0"/>
          </a:p>
          <a:p>
            <a:r>
              <a:rPr lang="en-US" baseline="0" dirty="0" smtClean="0"/>
              <a:t>Remainder of time to accommodate interruptions and questions.</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14</a:t>
            </a:fld>
            <a:endParaRPr lang="en-US"/>
          </a:p>
        </p:txBody>
      </p:sp>
    </p:spTree>
    <p:extLst>
      <p:ext uri="{BB962C8B-B14F-4D97-AF65-F5344CB8AC3E}">
        <p14:creationId xmlns:p14="http://schemas.microsoft.com/office/powerpoint/2010/main" val="2602940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Keeps going until all contacts loaded.</a:t>
            </a:r>
            <a:endParaRPr lang="en-US" dirty="0"/>
          </a:p>
        </p:txBody>
      </p:sp>
      <p:sp>
        <p:nvSpPr>
          <p:cNvPr id="4" name="Slide Number Placeholder 3"/>
          <p:cNvSpPr>
            <a:spLocks noGrp="1"/>
          </p:cNvSpPr>
          <p:nvPr>
            <p:ph type="sldNum" sz="quarter" idx="10"/>
          </p:nvPr>
        </p:nvSpPr>
        <p:spPr/>
        <p:txBody>
          <a:bodyPr/>
          <a:lstStyle/>
          <a:p>
            <a:fld id="{7D078AFB-3333-49ED-BC46-CBAB182274A6}" type="slidenum">
              <a:rPr lang="en-US" smtClean="0"/>
              <a:t>17</a:t>
            </a:fld>
            <a:endParaRPr lang="en-US"/>
          </a:p>
        </p:txBody>
      </p:sp>
    </p:spTree>
    <p:extLst>
      <p:ext uri="{BB962C8B-B14F-4D97-AF65-F5344CB8AC3E}">
        <p14:creationId xmlns:p14="http://schemas.microsoft.com/office/powerpoint/2010/main" val="1173154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White Station capitalization;</a:t>
            </a:r>
            <a:r>
              <a:rPr lang="en-US" baseline="0" dirty="0" smtClean="0"/>
              <a:t> white space; cut off profile, scroll to top with click on </a:t>
            </a:r>
            <a:r>
              <a:rPr lang="en-US" baseline="0" dirty="0" err="1" smtClean="0"/>
              <a:t>BeeTagged</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25</a:t>
            </a:fld>
            <a:endParaRPr lang="en-US"/>
          </a:p>
        </p:txBody>
      </p:sp>
    </p:spTree>
    <p:extLst>
      <p:ext uri="{BB962C8B-B14F-4D97-AF65-F5344CB8AC3E}">
        <p14:creationId xmlns:p14="http://schemas.microsoft.com/office/powerpoint/2010/main" val="1643835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to edit location and save;</a:t>
            </a:r>
            <a:r>
              <a:rPr lang="en-US" baseline="0" dirty="0" smtClean="0"/>
              <a:t> edit mode</a:t>
            </a:r>
          </a:p>
          <a:p>
            <a:r>
              <a:rPr lang="en-US" baseline="0" dirty="0" smtClean="0"/>
              <a:t>Too many work fields without work details in any of them</a:t>
            </a:r>
          </a:p>
          <a:p>
            <a:r>
              <a:rPr lang="en-US" baseline="0" dirty="0" smtClean="0"/>
              <a:t>Capitalization of work</a:t>
            </a:r>
          </a:p>
          <a:p>
            <a:r>
              <a:rPr lang="en-US" baseline="0" dirty="0" smtClean="0"/>
              <a:t>Can’t exit keyboard on right screen when editing location. “Return” button should work. Should have option of clicking on another field to leave location. </a:t>
            </a:r>
          </a:p>
          <a:p>
            <a:r>
              <a:rPr lang="en-US" baseline="0" dirty="0" smtClean="0"/>
              <a:t>Edit Status and Hometown?!</a:t>
            </a:r>
          </a:p>
          <a:p>
            <a:r>
              <a:rPr lang="en-US" baseline="0" dirty="0" smtClean="0"/>
              <a:t>GPS lookup of Location?!</a:t>
            </a:r>
          </a:p>
          <a:p>
            <a:r>
              <a:rPr lang="en-US" baseline="0" dirty="0" smtClean="0"/>
              <a:t>Can drag down screen, but there is no function associated with that (no usefulness in seeing or interacting with more on the screen)</a:t>
            </a:r>
          </a:p>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26</a:t>
            </a:fld>
            <a:endParaRPr lang="en-US"/>
          </a:p>
        </p:txBody>
      </p:sp>
    </p:spTree>
    <p:extLst>
      <p:ext uri="{BB962C8B-B14F-4D97-AF65-F5344CB8AC3E}">
        <p14:creationId xmlns:p14="http://schemas.microsoft.com/office/powerpoint/2010/main" val="1286561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select/select</a:t>
            </a:r>
            <a:r>
              <a:rPr lang="en-US" baseline="0" dirty="0" smtClean="0"/>
              <a:t> all functions?</a:t>
            </a:r>
          </a:p>
          <a:p>
            <a:r>
              <a:rPr lang="en-US" baseline="0" dirty="0" smtClean="0"/>
              <a:t>Education should be capitalized</a:t>
            </a:r>
          </a:p>
          <a:p>
            <a:r>
              <a:rPr lang="en-US" baseline="0" dirty="0" smtClean="0"/>
              <a:t>See entry issues with work</a:t>
            </a:r>
          </a:p>
          <a:p>
            <a:r>
              <a:rPr lang="en-US" baseline="0" dirty="0" smtClean="0"/>
              <a:t>Capitalization default for names?</a:t>
            </a:r>
          </a:p>
          <a:p>
            <a:r>
              <a:rPr lang="en-US" baseline="0" dirty="0" smtClean="0"/>
              <a:t>Auto lookup eventually? (Anything predictive based on hometown or other field info?)</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27</a:t>
            </a:fld>
            <a:endParaRPr lang="en-US"/>
          </a:p>
        </p:txBody>
      </p:sp>
    </p:spTree>
    <p:extLst>
      <p:ext uri="{BB962C8B-B14F-4D97-AF65-F5344CB8AC3E}">
        <p14:creationId xmlns:p14="http://schemas.microsoft.com/office/powerpoint/2010/main" val="1592085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cut/copy/replace/define</a:t>
            </a:r>
            <a:r>
              <a:rPr lang="en-US" baseline="0" dirty="0" smtClean="0"/>
              <a:t> there for? In editing can’t just manually click on letter and edit.</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28</a:t>
            </a:fld>
            <a:endParaRPr lang="en-US"/>
          </a:p>
        </p:txBody>
      </p:sp>
    </p:spTree>
    <p:extLst>
      <p:ext uri="{BB962C8B-B14F-4D97-AF65-F5344CB8AC3E}">
        <p14:creationId xmlns:p14="http://schemas.microsoft.com/office/powerpoint/2010/main" val="31019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a:t>
            </a:r>
            <a:r>
              <a:rPr lang="en-US" baseline="0" dirty="0" smtClean="0"/>
              <a:t> presentation upfront. Emphasis on keywords: connect, personal, network, power.  Photo shows connectivity with an iPhone, professional, personal, and with network nodes.  Color is consistent with rest of deck’s professional focus as well.</a:t>
            </a:r>
          </a:p>
          <a:p>
            <a:endParaRPr lang="en-US" dirty="0" smtClean="0"/>
          </a:p>
          <a:p>
            <a:r>
              <a:rPr lang="en-US" dirty="0" smtClean="0"/>
              <a:t>Time:</a:t>
            </a:r>
            <a:r>
              <a:rPr lang="en-US" baseline="0" dirty="0" smtClean="0"/>
              <a:t> 30 </a:t>
            </a:r>
            <a:r>
              <a:rPr lang="en-US" baseline="0" dirty="0" err="1" smtClean="0"/>
              <a:t>secs</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a:t>
            </a:fld>
            <a:endParaRPr lang="en-US"/>
          </a:p>
        </p:txBody>
      </p:sp>
    </p:spTree>
    <p:extLst>
      <p:ext uri="{BB962C8B-B14F-4D97-AF65-F5344CB8AC3E}">
        <p14:creationId xmlns:p14="http://schemas.microsoft.com/office/powerpoint/2010/main" val="3222248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at top should show “work” or at least a completed field</a:t>
            </a:r>
            <a:r>
              <a:rPr lang="en-US" baseline="0" dirty="0" smtClean="0"/>
              <a:t> (all info present on screen should be useful info)</a:t>
            </a:r>
          </a:p>
          <a:p>
            <a:r>
              <a:rPr lang="en-US" baseline="0" dirty="0" smtClean="0"/>
              <a:t>Space between honest and bright</a:t>
            </a:r>
          </a:p>
          <a:p>
            <a:r>
              <a:rPr lang="en-US" baseline="0" dirty="0" smtClean="0"/>
              <a:t>What is logic of order of words</a:t>
            </a:r>
          </a:p>
          <a:p>
            <a:r>
              <a:rPr lang="en-US" baseline="0" dirty="0" smtClean="0"/>
              <a:t>Can we color tags by certain categories (</a:t>
            </a:r>
            <a:r>
              <a:rPr lang="en-US" baseline="0" dirty="0" err="1" smtClean="0"/>
              <a:t>i.e</a:t>
            </a:r>
            <a:r>
              <a:rPr lang="en-US" baseline="0" dirty="0" smtClean="0"/>
              <a:t> work, fun, personality, </a:t>
            </a:r>
            <a:r>
              <a:rPr lang="en-US" baseline="0" dirty="0" err="1" smtClean="0"/>
              <a:t>etc</a:t>
            </a:r>
            <a:r>
              <a:rPr lang="en-US" baseline="0" dirty="0" smtClean="0"/>
              <a:t>).</a:t>
            </a:r>
          </a:p>
          <a:p>
            <a:r>
              <a:rPr lang="en-US" baseline="0" dirty="0" smtClean="0"/>
              <a:t>Have a select color function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29</a:t>
            </a:fld>
            <a:endParaRPr lang="en-US"/>
          </a:p>
        </p:txBody>
      </p:sp>
    </p:spTree>
    <p:extLst>
      <p:ext uri="{BB962C8B-B14F-4D97-AF65-F5344CB8AC3E}">
        <p14:creationId xmlns:p14="http://schemas.microsoft.com/office/powerpoint/2010/main" val="2568172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scroll down with finger, not seamless. Should be able to manually move tags around.</a:t>
            </a:r>
          </a:p>
          <a:p>
            <a:r>
              <a:rPr lang="en-US" baseline="0" dirty="0" smtClean="0"/>
              <a:t>On right, can only see bottom by holding screen clicked all the way at the top (look at finger-mouse click location)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30</a:t>
            </a:fld>
            <a:endParaRPr lang="en-US"/>
          </a:p>
        </p:txBody>
      </p:sp>
    </p:spTree>
    <p:extLst>
      <p:ext uri="{BB962C8B-B14F-4D97-AF65-F5344CB8AC3E}">
        <p14:creationId xmlns:p14="http://schemas.microsoft.com/office/powerpoint/2010/main" val="130965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a:t>
            </a:r>
            <a:r>
              <a:rPr lang="en-US" baseline="0" dirty="0" smtClean="0"/>
              <a:t> use vs. group function – keep separate</a:t>
            </a:r>
          </a:p>
          <a:p>
            <a:r>
              <a:rPr lang="en-US" baseline="0" dirty="0" smtClean="0"/>
              <a:t>Business vs. Fun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32</a:t>
            </a:fld>
            <a:endParaRPr lang="en-US"/>
          </a:p>
        </p:txBody>
      </p:sp>
    </p:spTree>
    <p:extLst>
      <p:ext uri="{BB962C8B-B14F-4D97-AF65-F5344CB8AC3E}">
        <p14:creationId xmlns:p14="http://schemas.microsoft.com/office/powerpoint/2010/main" val="227907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a:t>
            </a:r>
            <a:r>
              <a:rPr lang="en-US" baseline="0" dirty="0" smtClean="0"/>
              <a:t> of what someone represents</a:t>
            </a:r>
          </a:p>
          <a:p>
            <a:r>
              <a:rPr lang="en-US" baseline="0" dirty="0" smtClean="0"/>
              <a:t>Facebook Likes</a:t>
            </a:r>
          </a:p>
          <a:p>
            <a:r>
              <a:rPr lang="en-US" baseline="0" dirty="0" smtClean="0"/>
              <a:t>LinkedIn Endorsements</a:t>
            </a:r>
          </a:p>
          <a:p>
            <a:r>
              <a:rPr lang="en-US" baseline="0" dirty="0" smtClean="0"/>
              <a:t>Search terms</a:t>
            </a:r>
          </a:p>
          <a:p>
            <a:r>
              <a:rPr lang="en-US" baseline="0" dirty="0" smtClean="0"/>
              <a:t>Newsfeeds</a:t>
            </a:r>
          </a:p>
          <a:p>
            <a:r>
              <a:rPr lang="en-US" baseline="0" dirty="0" smtClean="0"/>
              <a:t>Ranks and Stars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34</a:t>
            </a:fld>
            <a:endParaRPr lang="en-US"/>
          </a:p>
        </p:txBody>
      </p:sp>
    </p:spTree>
    <p:extLst>
      <p:ext uri="{BB962C8B-B14F-4D97-AF65-F5344CB8AC3E}">
        <p14:creationId xmlns:p14="http://schemas.microsoft.com/office/powerpoint/2010/main" val="170702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37</a:t>
            </a:fld>
            <a:endParaRPr lang="en-US" dirty="0"/>
          </a:p>
        </p:txBody>
      </p:sp>
    </p:spTree>
    <p:extLst>
      <p:ext uri="{BB962C8B-B14F-4D97-AF65-F5344CB8AC3E}">
        <p14:creationId xmlns:p14="http://schemas.microsoft.com/office/powerpoint/2010/main" val="2596310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Your contacts are everywhere: social media, on your phone, in your email contacts. This makes it tough to search for them if you want to message them or find people in a particular group or location</a:t>
            </a:r>
          </a:p>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solidFill>
                  <a:prstClr val="black"/>
                </a:solidFill>
                <a:latin typeface="Calibri"/>
              </a:rPr>
              <a:pPr/>
              <a:t>38</a:t>
            </a:fld>
            <a:endParaRPr lang="en-US" dirty="0">
              <a:solidFill>
                <a:prstClr val="black"/>
              </a:solidFill>
              <a:latin typeface="Calibri"/>
            </a:endParaRPr>
          </a:p>
        </p:txBody>
      </p:sp>
    </p:spTree>
    <p:extLst>
      <p:ext uri="{BB962C8B-B14F-4D97-AF65-F5344CB8AC3E}">
        <p14:creationId xmlns:p14="http://schemas.microsoft.com/office/powerpoint/2010/main" val="2596310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Last</a:t>
            </a:r>
            <a:r>
              <a:rPr lang="en-US" baseline="0" dirty="0" smtClean="0"/>
              <a:t> line is a segue for finding out that people would buy / download</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customer will only use this app if its value outweighs the value of the closest alternative.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Reference value</a:t>
            </a:r>
            <a:r>
              <a:rPr lang="en-US" sz="1200" dirty="0" smtClean="0"/>
              <a:t> of the current competition includes features built in to Facebook, LinkedIn, </a:t>
            </a:r>
            <a:r>
              <a:rPr lang="en-US" sz="1200" dirty="0" err="1" smtClean="0"/>
              <a:t>GroupMe</a:t>
            </a:r>
            <a:r>
              <a:rPr lang="en-US" sz="1200" dirty="0" smtClean="0"/>
              <a:t>, and Google. Each has some functionality with limitations.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Differentiation value</a:t>
            </a:r>
            <a:r>
              <a:rPr lang="en-US" sz="1200" dirty="0" smtClean="0"/>
              <a:t>: Bee Tagged disrupts the address book and integrates data from social networks.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solidFill>
                  <a:prstClr val="black"/>
                </a:solidFill>
                <a:latin typeface="Calibri"/>
              </a:rPr>
              <a:pPr/>
              <a:t>40</a:t>
            </a:fld>
            <a:endParaRPr lang="en-US" dirty="0">
              <a:solidFill>
                <a:prstClr val="black"/>
              </a:solidFill>
              <a:latin typeface="Calibri"/>
            </a:endParaRPr>
          </a:p>
        </p:txBody>
      </p:sp>
    </p:spTree>
    <p:extLst>
      <p:ext uri="{BB962C8B-B14F-4D97-AF65-F5344CB8AC3E}">
        <p14:creationId xmlns:p14="http://schemas.microsoft.com/office/powerpoint/2010/main" val="2596310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Re-title:</a:t>
            </a:r>
            <a:r>
              <a:rPr lang="en-US" baseline="0" dirty="0" smtClean="0"/>
              <a:t> Research: Focus Group and Concept Test Results</a:t>
            </a:r>
          </a:p>
          <a:p>
            <a:r>
              <a:rPr lang="en-US" baseline="0" dirty="0" smtClean="0"/>
              <a:t>Change key take away on bottom</a:t>
            </a:r>
          </a:p>
          <a:p>
            <a:r>
              <a:rPr lang="en-US" baseline="0" dirty="0" smtClean="0"/>
              <a:t>Put focus group professional take </a:t>
            </a:r>
            <a:r>
              <a:rPr lang="en-US" baseline="0" dirty="0" err="1" smtClean="0"/>
              <a:t>aways</a:t>
            </a:r>
            <a:endParaRPr lang="en-US" baseline="0" dirty="0" smtClean="0"/>
          </a:p>
          <a:p>
            <a:r>
              <a:rPr lang="en-US" baseline="0" dirty="0" smtClean="0"/>
              <a:t>Started with hypothesis, innovated, took </a:t>
            </a:r>
            <a:endParaRPr lang="en-US" dirty="0"/>
          </a:p>
        </p:txBody>
      </p:sp>
      <p:sp>
        <p:nvSpPr>
          <p:cNvPr id="4" name="Slide Number Placeholder 3"/>
          <p:cNvSpPr>
            <a:spLocks noGrp="1"/>
          </p:cNvSpPr>
          <p:nvPr>
            <p:ph type="sldNum" sz="quarter" idx="10"/>
          </p:nvPr>
        </p:nvSpPr>
        <p:spPr/>
        <p:txBody>
          <a:bodyPr/>
          <a:lstStyle/>
          <a:p>
            <a:fld id="{CD3F877A-9447-4A18-88AE-6DA2C83B4B9B}" type="slidenum">
              <a:rPr lang="en-US" smtClean="0"/>
              <a:t>41</a:t>
            </a:fld>
            <a:endParaRPr lang="en-US" dirty="0"/>
          </a:p>
        </p:txBody>
      </p:sp>
    </p:spTree>
    <p:extLst>
      <p:ext uri="{BB962C8B-B14F-4D97-AF65-F5344CB8AC3E}">
        <p14:creationId xmlns:p14="http://schemas.microsoft.com/office/powerpoint/2010/main" val="236163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 Research</a:t>
            </a:r>
            <a:r>
              <a:rPr lang="en-US" baseline="0" dirty="0" smtClean="0"/>
              <a:t> provided a top box estimate of </a:t>
            </a:r>
            <a:r>
              <a:rPr lang="en-US" baseline="0" dirty="0" err="1" smtClean="0"/>
              <a:t>Triability</a:t>
            </a:r>
            <a:endParaRPr lang="en-US" baseline="0" dirty="0" smtClean="0"/>
          </a:p>
          <a:p>
            <a:r>
              <a:rPr lang="en-US" baseline="0" dirty="0" smtClean="0"/>
              <a:t>Market Segmentation strong with Men, &gt; 100 Facebook Friends, Regular Users of Linked (&gt;300 contacts). Survey sample concentrated on those ages 22 &lt; X &lt; 35. That is accurate those are users who own smartphones and are active on Social Networks</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2596310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solidFill>
                  <a:prstClr val="black"/>
                </a:solidFill>
                <a:latin typeface="Calibri"/>
              </a:rPr>
              <a:pPr/>
              <a:t>43</a:t>
            </a:fld>
            <a:endParaRPr lang="en-US" dirty="0">
              <a:solidFill>
                <a:prstClr val="black"/>
              </a:solidFill>
              <a:latin typeface="Calibri"/>
            </a:endParaRPr>
          </a:p>
        </p:txBody>
      </p:sp>
    </p:spTree>
    <p:extLst>
      <p:ext uri="{BB962C8B-B14F-4D97-AF65-F5344CB8AC3E}">
        <p14:creationId xmlns:p14="http://schemas.microsoft.com/office/powerpoint/2010/main" val="259631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common</a:t>
            </a:r>
            <a:r>
              <a:rPr lang="en-US" baseline="0" dirty="0" smtClean="0"/>
              <a:t> ground story. Story in headlines.  Use titles for expertise credibility. Show picture of network for visual representation. Read with some strategic moments of reflection. Emphasize the access and opportunity a product could bring on an emotional level.</a:t>
            </a:r>
          </a:p>
          <a:p>
            <a:endParaRPr lang="en-US" baseline="0" dirty="0" smtClean="0"/>
          </a:p>
          <a:p>
            <a:r>
              <a:rPr lang="en-US" baseline="0" dirty="0" smtClean="0"/>
              <a:t>Time: 1.5 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3</a:t>
            </a:fld>
            <a:endParaRPr lang="en-US"/>
          </a:p>
        </p:txBody>
      </p:sp>
    </p:spTree>
    <p:extLst>
      <p:ext uri="{BB962C8B-B14F-4D97-AF65-F5344CB8AC3E}">
        <p14:creationId xmlns:p14="http://schemas.microsoft.com/office/powerpoint/2010/main" val="43160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concept test, it’s unclear what the different consumer segments</a:t>
            </a:r>
            <a:r>
              <a:rPr lang="en-US" baseline="0" dirty="0" smtClean="0"/>
              <a:t> value most. One groups likes social, one for professional. Therefore, picking the right group to start is very important. </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2596310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about where downloaded,</a:t>
            </a:r>
          </a:p>
          <a:p>
            <a:r>
              <a:rPr lang="en-US" baseline="0" dirty="0" smtClean="0"/>
              <a:t>Most common apps (select all and top)</a:t>
            </a:r>
          </a:p>
          <a:p>
            <a:r>
              <a:rPr lang="en-US" baseline="0" dirty="0" smtClean="0"/>
              <a:t>How many apps</a:t>
            </a:r>
          </a:p>
          <a:p>
            <a:r>
              <a:rPr lang="en-US" baseline="0" dirty="0" smtClean="0"/>
              <a:t>Business or Social apps? Would you use this; in general do you download for biz or social?</a:t>
            </a:r>
          </a:p>
          <a:p>
            <a:r>
              <a:rPr lang="en-US" baseline="0" dirty="0" smtClean="0"/>
              <a:t>Complementary function – would you want to use this with chat, phonebook, social media</a:t>
            </a:r>
          </a:p>
          <a:p>
            <a:r>
              <a:rPr lang="en-US" baseline="0" dirty="0" smtClean="0"/>
              <a:t>How similar does it sound to LI</a:t>
            </a:r>
          </a:p>
          <a:p>
            <a:r>
              <a:rPr lang="en-US" baseline="0" dirty="0" smtClean="0"/>
              <a:t>What sounds like the most important feature?</a:t>
            </a:r>
          </a:p>
          <a:p>
            <a:r>
              <a:rPr lang="en-US" baseline="0" dirty="0" smtClean="0"/>
              <a:t>Open end – how would you want to use this; multi-select</a:t>
            </a:r>
          </a:p>
          <a:p>
            <a:r>
              <a:rPr lang="en-US" baseline="0" dirty="0" smtClean="0"/>
              <a:t>Education level?</a:t>
            </a:r>
          </a:p>
          <a:p>
            <a:r>
              <a:rPr lang="en-US" baseline="0" dirty="0" smtClean="0"/>
              <a:t>How would you use with a group?</a:t>
            </a:r>
          </a:p>
          <a:p>
            <a:r>
              <a:rPr lang="en-US" baseline="0" dirty="0" smtClean="0"/>
              <a:t>List some tags you might tag your friends/professional contacts as:</a:t>
            </a:r>
          </a:p>
          <a:p>
            <a:r>
              <a:rPr lang="en-US" baseline="0" dirty="0" smtClean="0"/>
              <a:t>List some of your social groups:</a:t>
            </a:r>
          </a:p>
          <a:p>
            <a:r>
              <a:rPr lang="en-US" baseline="0" dirty="0" smtClean="0"/>
              <a:t>Use some scenarios – in NYC and can’t find friends; need a developer for my work…</a:t>
            </a:r>
          </a:p>
          <a:p>
            <a:endParaRPr lang="en-US" baseline="0" dirty="0" smtClean="0"/>
          </a:p>
          <a:p>
            <a:endParaRPr lang="en-US" baseline="0" dirty="0" smtClean="0"/>
          </a:p>
          <a:p>
            <a:r>
              <a:rPr lang="en-US" baseline="0" dirty="0" smtClean="0"/>
              <a:t>open end – what do you do for a living</a:t>
            </a:r>
          </a:p>
          <a:p>
            <a:endParaRPr lang="en-US" baseline="0" dirty="0" smtClean="0"/>
          </a:p>
          <a:p>
            <a:r>
              <a:rPr lang="en-US" baseline="0" dirty="0" smtClean="0"/>
              <a:t>Bias with </a:t>
            </a:r>
            <a:r>
              <a:rPr lang="en-US" baseline="0" dirty="0" err="1" smtClean="0"/>
              <a:t>mturk</a:t>
            </a:r>
            <a:endParaRPr lang="en-US" baseline="0" dirty="0" smtClean="0"/>
          </a:p>
          <a:p>
            <a:endParaRPr lang="en-US" baseline="0" dirty="0" smtClean="0"/>
          </a:p>
          <a:p>
            <a:r>
              <a:rPr lang="en-US" baseline="0" dirty="0" smtClean="0"/>
              <a:t>0-500, 500-1000, 1000-2000 network size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51</a:t>
            </a:fld>
            <a:endParaRPr lang="en-US"/>
          </a:p>
        </p:txBody>
      </p:sp>
    </p:spTree>
    <p:extLst>
      <p:ext uri="{BB962C8B-B14F-4D97-AF65-F5344CB8AC3E}">
        <p14:creationId xmlns:p14="http://schemas.microsoft.com/office/powerpoint/2010/main" val="19106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Common ground pains. Why</a:t>
            </a:r>
            <a:r>
              <a:rPr lang="en-US" baseline="0" dirty="0" smtClean="0"/>
              <a:t> do we care? Put a little humor. After these points, the conversation would be a </a:t>
            </a:r>
            <a:r>
              <a:rPr lang="en-US" b="1" baseline="0" dirty="0" smtClean="0"/>
              <a:t>story</a:t>
            </a:r>
            <a:r>
              <a:rPr lang="en-US" baseline="0" dirty="0" smtClean="0"/>
              <a:t> around why I pursued </a:t>
            </a:r>
            <a:r>
              <a:rPr lang="en-US" baseline="0" dirty="0" err="1" smtClean="0"/>
              <a:t>BeeTagged</a:t>
            </a:r>
            <a:r>
              <a:rPr lang="en-US" baseline="0" dirty="0" smtClean="0"/>
              <a:t> and my interest in networks.  </a:t>
            </a:r>
            <a:endParaRPr lang="en-US" dirty="0" smtClean="0"/>
          </a:p>
          <a:p>
            <a:endParaRPr lang="en-US" dirty="0" smtClean="0"/>
          </a:p>
          <a:p>
            <a:r>
              <a:rPr lang="en-US" dirty="0" smtClean="0"/>
              <a:t>Time:</a:t>
            </a:r>
            <a:r>
              <a:rPr lang="en-US" baseline="0" dirty="0" smtClean="0"/>
              <a:t> 2 min </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4</a:t>
            </a:fld>
            <a:endParaRPr lang="en-US"/>
          </a:p>
        </p:txBody>
      </p:sp>
    </p:spTree>
    <p:extLst>
      <p:ext uri="{BB962C8B-B14F-4D97-AF65-F5344CB8AC3E}">
        <p14:creationId xmlns:p14="http://schemas.microsoft.com/office/powerpoint/2010/main" val="352318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a:t>
            </a:r>
            <a:r>
              <a:rPr lang="en-US" baseline="0" dirty="0" smtClean="0"/>
              <a:t> to investors (drivers). Use data to highlight opportunity. Data supports why product makes sense.  Build the slide for clarity. Leave anticipation for key point. Walk through slowly to emphasize opportunity.</a:t>
            </a:r>
          </a:p>
          <a:p>
            <a:endParaRPr lang="en-US" baseline="0" dirty="0" smtClean="0"/>
          </a:p>
          <a:p>
            <a:r>
              <a:rPr lang="en-US" baseline="0" dirty="0" smtClean="0"/>
              <a:t>Timing : 2 min </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5</a:t>
            </a:fld>
            <a:endParaRPr lang="en-US"/>
          </a:p>
        </p:txBody>
      </p:sp>
    </p:spTree>
    <p:extLst>
      <p:ext uri="{BB962C8B-B14F-4D97-AF65-F5344CB8AC3E}">
        <p14:creationId xmlns:p14="http://schemas.microsoft.com/office/powerpoint/2010/main" val="68790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a:t>
            </a:r>
            <a:r>
              <a:rPr lang="en-US" baseline="0" dirty="0" smtClean="0"/>
              <a:t> to investors (drivers). </a:t>
            </a:r>
            <a:r>
              <a:rPr lang="en-US" baseline="0" dirty="0" err="1" smtClean="0"/>
              <a:t>Punchline</a:t>
            </a:r>
            <a:r>
              <a:rPr lang="en-US" baseline="0" dirty="0" smtClean="0"/>
              <a:t> for presentation.  Put data on its own slide for more impact.  Photo kind of looks like tech-network-money and has action consistent with app usage.  Add note at bottom to add credibility.</a:t>
            </a:r>
          </a:p>
          <a:p>
            <a:endParaRPr lang="en-US" baseline="0" dirty="0" smtClean="0"/>
          </a:p>
          <a:p>
            <a:r>
              <a:rPr lang="en-US" baseline="0" dirty="0" smtClean="0"/>
              <a:t>Timing : 30secs </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6</a:t>
            </a:fld>
            <a:endParaRPr lang="en-US"/>
          </a:p>
        </p:txBody>
      </p:sp>
    </p:spTree>
    <p:extLst>
      <p:ext uri="{BB962C8B-B14F-4D97-AF65-F5344CB8AC3E}">
        <p14:creationId xmlns:p14="http://schemas.microsoft.com/office/powerpoint/2010/main" val="687906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 to investors about benefits. Use visuals for credibility and expertise. Table</a:t>
            </a:r>
            <a:r>
              <a:rPr lang="en-US" baseline="0" dirty="0" smtClean="0"/>
              <a:t> organizes information. Lot of info, but nice to see benefits alongside features.  Build is supposed to organize data in digestible way.  Sentence at top emphasizes biggest benefits.</a:t>
            </a:r>
          </a:p>
          <a:p>
            <a:r>
              <a:rPr lang="en-US" baseline="0" dirty="0" smtClean="0"/>
              <a:t/>
            </a:r>
            <a:br>
              <a:rPr lang="en-US" baseline="0" dirty="0" smtClean="0"/>
            </a:br>
            <a:r>
              <a:rPr lang="en-US" baseline="0" dirty="0" smtClean="0"/>
              <a:t>Time: 2.5min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7</a:t>
            </a:fld>
            <a:endParaRPr lang="en-US"/>
          </a:p>
        </p:txBody>
      </p:sp>
    </p:spTree>
    <p:extLst>
      <p:ext uri="{BB962C8B-B14F-4D97-AF65-F5344CB8AC3E}">
        <p14:creationId xmlns:p14="http://schemas.microsoft.com/office/powerpoint/2010/main" val="331807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important info</a:t>
            </a:r>
            <a:r>
              <a:rPr lang="en-US" baseline="0" dirty="0" smtClean="0"/>
              <a:t> upfront in bullet form. Picture on right should be focus for this slide; highlights more product features. Use bold to highlight You.  Blue to highlight key benefits and value proposition.  </a:t>
            </a:r>
            <a:endParaRPr lang="en-US" baseline="0" dirty="0"/>
          </a:p>
          <a:p>
            <a:endParaRPr lang="en-US" baseline="0" dirty="0"/>
          </a:p>
          <a:p>
            <a:r>
              <a:rPr lang="en-US" baseline="0" dirty="0" smtClean="0"/>
              <a:t>Time: 2min</a:t>
            </a:r>
          </a:p>
        </p:txBody>
      </p:sp>
      <p:sp>
        <p:nvSpPr>
          <p:cNvPr id="4" name="Slide Number Placeholder 3"/>
          <p:cNvSpPr>
            <a:spLocks noGrp="1"/>
          </p:cNvSpPr>
          <p:nvPr>
            <p:ph type="sldNum" sz="quarter" idx="10"/>
          </p:nvPr>
        </p:nvSpPr>
        <p:spPr/>
        <p:txBody>
          <a:bodyPr/>
          <a:lstStyle/>
          <a:p>
            <a:fld id="{0920540B-4600-4EDA-880E-AF17DA57C6D8}" type="slidenum">
              <a:rPr lang="en-US" smtClean="0"/>
              <a:t>8</a:t>
            </a:fld>
            <a:endParaRPr lang="en-US"/>
          </a:p>
        </p:txBody>
      </p:sp>
    </p:spTree>
    <p:extLst>
      <p:ext uri="{BB962C8B-B14F-4D97-AF65-F5344CB8AC3E}">
        <p14:creationId xmlns:p14="http://schemas.microsoft.com/office/powerpoint/2010/main" val="208640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the investors want</a:t>
            </a:r>
            <a:r>
              <a:rPr lang="en-US" baseline="0" dirty="0" smtClean="0"/>
              <a:t> to see. Text on right is focus. Use #s to emphasize 3 strategies.  Rotate different shots of product left and right to put focal points on right, where the eyes go.</a:t>
            </a:r>
          </a:p>
          <a:p>
            <a:endParaRPr lang="en-US" baseline="0" dirty="0" smtClean="0"/>
          </a:p>
          <a:p>
            <a:r>
              <a:rPr lang="en-US" baseline="0" dirty="0" smtClean="0"/>
              <a:t>Time: 1min</a:t>
            </a:r>
            <a:endParaRPr lang="en-US" dirty="0"/>
          </a:p>
        </p:txBody>
      </p:sp>
      <p:sp>
        <p:nvSpPr>
          <p:cNvPr id="4" name="Slide Number Placeholder 3"/>
          <p:cNvSpPr>
            <a:spLocks noGrp="1"/>
          </p:cNvSpPr>
          <p:nvPr>
            <p:ph type="sldNum" sz="quarter" idx="10"/>
          </p:nvPr>
        </p:nvSpPr>
        <p:spPr/>
        <p:txBody>
          <a:bodyPr/>
          <a:lstStyle/>
          <a:p>
            <a:fld id="{0920540B-4600-4EDA-880E-AF17DA57C6D8}" type="slidenum">
              <a:rPr lang="en-US" smtClean="0"/>
              <a:t>9</a:t>
            </a:fld>
            <a:endParaRPr lang="en-US"/>
          </a:p>
        </p:txBody>
      </p:sp>
    </p:spTree>
    <p:extLst>
      <p:ext uri="{BB962C8B-B14F-4D97-AF65-F5344CB8AC3E}">
        <p14:creationId xmlns:p14="http://schemas.microsoft.com/office/powerpoint/2010/main" val="2966503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891BA0-D718-40C0-B7D6-CA1FD8A984CE}" type="datetime1">
              <a:rPr lang="en-US" smtClean="0"/>
              <a:t>4/19/2014</a:t>
            </a:fld>
            <a:endParaRPr lang="en-US" dirty="0"/>
          </a:p>
        </p:txBody>
      </p:sp>
      <p:sp>
        <p:nvSpPr>
          <p:cNvPr id="5" name="Footer Placeholder 4"/>
          <p:cNvSpPr>
            <a:spLocks noGrp="1"/>
          </p:cNvSpPr>
          <p:nvPr>
            <p:ph type="ftr" sz="quarter" idx="11"/>
          </p:nvPr>
        </p:nvSpPr>
        <p:spPr/>
        <p:txBody>
          <a:bodyPr/>
          <a:lstStyle/>
          <a:p>
            <a:r>
              <a:rPr lang="en-US" smtClean="0"/>
              <a:t>CONFIDENTIAL</a:t>
            </a:r>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562B91-266E-4F79-B6FE-4B94163D1FCD}"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0D9DAD-DBA2-4098-B02F-7B243F4279C0}"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EFF3B190-4154-4C09-8A05-4D6918BBDCD8}" type="datetime1">
              <a:rPr lang="en-US" smtClean="0"/>
              <a:t>4/19/2014</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r>
              <a:rPr lang="en-US" smtClean="0"/>
              <a:t>CONFIDENTIAL</a:t>
            </a:r>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5ED716-B9FF-46D7-A060-D8C9D608BEF5}"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1C0B0595-4C8C-462F-8DF8-F71A1F402CC6}" type="datetime1">
              <a:rPr lang="en-US" smtClean="0"/>
              <a:t>4/19/2014</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r>
              <a:rPr lang="en-US" smtClean="0"/>
              <a:t>CONFIDENTIAL</a:t>
            </a:r>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01F3DBF-8B9A-4DE8-B4D8-398EA8C1CE5B}"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78E00CD-A4B0-4770-A048-0617C0D2A721}" type="datetime1">
              <a:rPr lang="en-US" smtClean="0"/>
              <a:t>4/19/2014</a:t>
            </a:fld>
            <a:endParaRPr lang="en-US"/>
          </a:p>
        </p:txBody>
      </p:sp>
      <p:sp>
        <p:nvSpPr>
          <p:cNvPr id="8" name="Footer Placeholder 7"/>
          <p:cNvSpPr>
            <a:spLocks noGrp="1"/>
          </p:cNvSpPr>
          <p:nvPr>
            <p:ph type="ftr" sz="quarter" idx="11"/>
          </p:nvPr>
        </p:nvSpPr>
        <p:spPr/>
        <p:txBody>
          <a:bodyPr/>
          <a:lstStyle/>
          <a:p>
            <a:r>
              <a:rPr lang="en-US" smtClean="0"/>
              <a:t>CONFIDENTIAL</a:t>
            </a:r>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A87DEB1-58C2-4324-8AD5-54F693446DEE}" type="datetime1">
              <a:rPr lang="en-US" smtClean="0"/>
              <a:t>4/19/2014</a:t>
            </a:fld>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0BA5820-7042-401D-9FEE-2D78559C2DFE}" type="datetime1">
              <a:rPr lang="en-US" smtClean="0"/>
              <a:t>4/19/2014</a:t>
            </a:fld>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E37CF-0A8C-48EF-AE2D-356FEB7C8650}"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C55EB2-9D88-40DE-BB48-827BA44E9736}"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0AAC19-7438-4013-91DC-86332DF83350}" type="datetime1">
              <a:rPr lang="en-US" smtClean="0"/>
              <a:t>4/19/2014</a:t>
            </a:fld>
            <a:endParaRPr lang="en-US" dirty="0"/>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E95669-9104-470C-8A7B-61B61EB47B20}"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8D1644-A3FC-4855-AFED-42F5D7259038}"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ABEF1B36-0F6B-4B53-86F0-688069A6800D}" type="datetime1">
              <a:rPr lang="en-US" smtClean="0"/>
              <a:t>4/19/2014</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r>
              <a:rPr lang="en-US" smtClean="0"/>
              <a:t>CONFIDENTIAL</a:t>
            </a:r>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5339E8-1097-4AD2-81FB-52CB6249BFC0}"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9E2BD41B-08D3-4F2B-B946-6D6564388C7D}" type="datetime1">
              <a:rPr lang="en-US" smtClean="0"/>
              <a:t>4/19/2014</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r>
              <a:rPr lang="en-US" smtClean="0"/>
              <a:t>CONFIDENTIAL</a:t>
            </a:r>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BDA94E-A502-4867-99B8-D67DB2D338D6}"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2FEB16-776F-4B67-AE0E-D776AD1F6F0C}" type="datetime1">
              <a:rPr lang="en-US" smtClean="0"/>
              <a:t>4/19/2014</a:t>
            </a:fld>
            <a:endParaRPr lang="en-US"/>
          </a:p>
        </p:txBody>
      </p:sp>
      <p:sp>
        <p:nvSpPr>
          <p:cNvPr id="8" name="Footer Placeholder 7"/>
          <p:cNvSpPr>
            <a:spLocks noGrp="1"/>
          </p:cNvSpPr>
          <p:nvPr>
            <p:ph type="ftr" sz="quarter" idx="11"/>
          </p:nvPr>
        </p:nvSpPr>
        <p:spPr/>
        <p:txBody>
          <a:bodyPr/>
          <a:lstStyle/>
          <a:p>
            <a:r>
              <a:rPr lang="en-US" smtClean="0"/>
              <a:t>CONFIDENTIAL</a:t>
            </a:r>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BADE01-96DF-444D-BD39-79EF8BB55B38}" type="datetime1">
              <a:rPr lang="en-US" smtClean="0"/>
              <a:t>4/19/2014</a:t>
            </a:fld>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764B1FF-DB2F-451A-B6A7-6941115CDCAA}" type="datetime1">
              <a:rPr lang="en-US" smtClean="0"/>
              <a:t>4/19/2014</a:t>
            </a:fld>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8CE7B1D-0851-4EB8-8914-4C7ED3A255B2}" type="datetime1">
              <a:rPr lang="en-US" smtClean="0"/>
              <a:t>4/19/2014</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CONFIDENTIAL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807249-0311-47F2-B62E-A2EE5376B6D1}"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86A59E-FE98-4B2F-8571-5B6E7125FAF1}" type="datetime1">
              <a:rPr lang="en-US" smtClean="0"/>
              <a:t>4/19/2014</a:t>
            </a:fld>
            <a:endParaRPr lang="en-US" dirty="0"/>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C45ED6-64D7-47EF-8D53-6CAF32EF22AF}"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889811-0523-4B26-8655-E7782DB46946}"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0BB6AEB-71D2-4B47-8B02-BAB078177E9E}" type="datetime1">
              <a:rPr lang="en-US" smtClean="0"/>
              <a:t>4/19/2014</a:t>
            </a:fld>
            <a:endParaRPr lang="en-US" dirty="0"/>
          </a:p>
        </p:txBody>
      </p:sp>
      <p:sp>
        <p:nvSpPr>
          <p:cNvPr id="17" name="Footer Placeholder 16"/>
          <p:cNvSpPr>
            <a:spLocks noGrp="1"/>
          </p:cNvSpPr>
          <p:nvPr>
            <p:ph type="ftr" sz="quarter" idx="11"/>
          </p:nvPr>
        </p:nvSpPr>
        <p:spPr/>
        <p:txBody>
          <a:bodyPr/>
          <a:lstStyle/>
          <a:p>
            <a:r>
              <a:rPr lang="en-US" smtClean="0"/>
              <a:t>CONFIDENTIAL</a:t>
            </a:r>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F38DF745-7D3F-47F4-83A3-874385CFAA69}"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6740801-8207-4F78-A388-0EA0DF9C4B06}"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F38DF745-7D3F-47F4-83A3-874385CFAA69}"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r>
              <a:rPr lang="en-US" smtClean="0"/>
              <a:t>CONFIDENTIAL</a:t>
            </a:r>
            <a:endParaRPr lang="en-US" dirty="0"/>
          </a:p>
        </p:txBody>
      </p:sp>
      <p:sp>
        <p:nvSpPr>
          <p:cNvPr id="4" name="Date Placeholder 3"/>
          <p:cNvSpPr>
            <a:spLocks noGrp="1"/>
          </p:cNvSpPr>
          <p:nvPr>
            <p:ph type="dt" sz="half" idx="10"/>
          </p:nvPr>
        </p:nvSpPr>
        <p:spPr/>
        <p:txBody>
          <a:bodyPr/>
          <a:lstStyle/>
          <a:p>
            <a:fld id="{CAA2EBAF-BB2A-4A1A-9AE1-16E9E9F50D20}" type="datetime1">
              <a:rPr lang="en-US" smtClean="0"/>
              <a:t>4/19/2014</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F38DF745-7D3F-47F4-83A3-874385CFAA69}" type="slidenum">
              <a:rPr lang="en-US" smtClean="0"/>
              <a:pPr/>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16BD6A0-4B76-4698-804F-99280E7AD1ED}"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4EFE95F-FB22-4613-A634-88C4337DD9F1}" type="datetime1">
              <a:rPr lang="en-US" smtClean="0"/>
              <a:t>4/19/2014</a:t>
            </a:fld>
            <a:endParaRPr lang="en-US"/>
          </a:p>
        </p:txBody>
      </p:sp>
      <p:sp>
        <p:nvSpPr>
          <p:cNvPr id="8" name="Footer Placeholder 7"/>
          <p:cNvSpPr>
            <a:spLocks noGrp="1"/>
          </p:cNvSpPr>
          <p:nvPr>
            <p:ph type="ftr" sz="quarter" idx="11"/>
          </p:nvPr>
        </p:nvSpPr>
        <p:spPr>
          <a:xfrm>
            <a:off x="304800" y="6409944"/>
            <a:ext cx="3581400" cy="365760"/>
          </a:xfrm>
        </p:spPr>
        <p:txBody>
          <a:bodyPr/>
          <a:lstStyle/>
          <a:p>
            <a:r>
              <a:rPr lang="en-US" smtClean="0"/>
              <a:t>CONFIDENTIAL</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F38DF745-7D3F-47F4-83A3-874385CFAA69}"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6216608-6F05-421F-840E-740F0A7D3F0B}" type="datetime1">
              <a:rPr lang="en-US" smtClean="0"/>
              <a:t>4/19/2014</a:t>
            </a:fld>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F38DF745-7D3F-47F4-83A3-874385CFAA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5D28F3-F621-4B12-9A22-E7A8AD5CB553}"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F5B2538D-D713-45D3-B0B2-946E940468FC}" type="datetime1">
              <a:rPr lang="en-US" smtClean="0"/>
              <a:t>4/19/2014</a:t>
            </a:fld>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F38DF745-7D3F-47F4-83A3-874385CFAA69}"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F38DF745-7D3F-47F4-83A3-874385CFAA69}"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02B710A5-EB16-4B79-B81A-9B2A1607D3DE}" type="datetime1">
              <a:rPr lang="en-US" smtClean="0"/>
              <a:t>4/19/2014</a:t>
            </a:fld>
            <a:endParaRPr lang="en-US"/>
          </a:p>
        </p:txBody>
      </p:sp>
      <p:sp>
        <p:nvSpPr>
          <p:cNvPr id="6" name="Footer Placeholder 5"/>
          <p:cNvSpPr>
            <a:spLocks noGrp="1"/>
          </p:cNvSpPr>
          <p:nvPr>
            <p:ph type="ftr" sz="quarter" idx="11"/>
          </p:nvPr>
        </p:nvSpPr>
        <p:spPr>
          <a:xfrm>
            <a:off x="301752" y="6410848"/>
            <a:ext cx="3383280" cy="365760"/>
          </a:xfrm>
        </p:spPr>
        <p:txBody>
          <a:bodyPr/>
          <a:lstStyle/>
          <a:p>
            <a:r>
              <a:rPr lang="en-US" smtClean="0"/>
              <a:t>CONFIDENTIAL</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F38DF745-7D3F-47F4-83A3-874385CFAA69}" type="slidenum">
              <a:rPr lang="en-US" smtClean="0"/>
              <a:pPr/>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6D0EA93F-5CF7-45E3-A39B-3CCFC64846D5}" type="datetime1">
              <a:rPr lang="en-US" smtClean="0"/>
              <a:t>4/19/2014</a:t>
            </a:fld>
            <a:endParaRPr lang="en-US"/>
          </a:p>
        </p:txBody>
      </p:sp>
      <p:sp>
        <p:nvSpPr>
          <p:cNvPr id="6" name="Footer Placeholder 5"/>
          <p:cNvSpPr>
            <a:spLocks noGrp="1"/>
          </p:cNvSpPr>
          <p:nvPr>
            <p:ph type="ftr" sz="quarter" idx="11"/>
          </p:nvPr>
        </p:nvSpPr>
        <p:spPr>
          <a:xfrm>
            <a:off x="301752" y="6410848"/>
            <a:ext cx="3584448" cy="365760"/>
          </a:xfrm>
        </p:spPr>
        <p:txBody>
          <a:bodyPr/>
          <a:lstStyle/>
          <a:p>
            <a:r>
              <a:rPr lang="en-US" smtClean="0"/>
              <a:t>CONFIDENTIAL</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BFA95F7-F4D6-4E66-8A4D-F61B752DBBE9}"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F38DF745-7D3F-47F4-83A3-874385CFAA69}"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8D71841-647F-4790-A578-F561B2D34720}" type="datetime1">
              <a:rPr lang="en-US" smtClean="0"/>
              <a:t>4/19/2014</a:t>
            </a:fld>
            <a:endParaRPr lang="en-US"/>
          </a:p>
        </p:txBody>
      </p:sp>
      <p:sp>
        <p:nvSpPr>
          <p:cNvPr id="5" name="Footer Placeholder 4"/>
          <p:cNvSpPr>
            <a:spLocks noGrp="1"/>
          </p:cNvSpPr>
          <p:nvPr>
            <p:ph type="ftr" sz="quarter" idx="11"/>
          </p:nvPr>
        </p:nvSpPr>
        <p:spPr/>
        <p:txBody>
          <a:bodyPr/>
          <a:lstStyle/>
          <a:p>
            <a:r>
              <a:rPr lang="en-US" smtClean="0"/>
              <a:t>CONFIDENTIAL</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86885AE6-CF3F-4CD8-997B-145BB5777A95}" type="datetime1">
              <a:rPr lang="en-US" smtClean="0"/>
              <a:t>4/19/2014</a:t>
            </a:fld>
            <a:endParaRPr lang="en-US" dirty="0"/>
          </a:p>
        </p:txBody>
      </p:sp>
      <p:sp>
        <p:nvSpPr>
          <p:cNvPr id="20" name="Footer Placeholder 19"/>
          <p:cNvSpPr>
            <a:spLocks noGrp="1"/>
          </p:cNvSpPr>
          <p:nvPr>
            <p:ph type="ftr" sz="quarter" idx="11"/>
          </p:nvPr>
        </p:nvSpPr>
        <p:spPr/>
        <p:txBody>
          <a:bodyPr/>
          <a:lstStyle>
            <a:extLst/>
          </a:lstStyle>
          <a:p>
            <a:r>
              <a:rPr lang="en-US" smtClean="0"/>
              <a:t>CONFIDENTIAL</a:t>
            </a:r>
            <a:endParaRPr lang="en-US" dirty="0"/>
          </a:p>
        </p:txBody>
      </p:sp>
      <p:sp>
        <p:nvSpPr>
          <p:cNvPr id="10" name="Slide Number Placeholder 9"/>
          <p:cNvSpPr>
            <a:spLocks noGrp="1"/>
          </p:cNvSpPr>
          <p:nvPr>
            <p:ph type="sldNum" sz="quarter" idx="12"/>
          </p:nvPr>
        </p:nvSpPr>
        <p:spPr/>
        <p:txBody>
          <a:bodyPr/>
          <a:lstStyle>
            <a:extLst/>
          </a:lstStyle>
          <a:p>
            <a:pPr algn="r"/>
            <a:fld id="{F7886C9C-DC18-4195-8FD5-A50AA931D419}" type="slidenum">
              <a:rPr lang="en-US" smtClean="0"/>
              <a:pPr algn="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fld id="{5413A73A-ECF5-4A05-8E14-7DFEDD2E3C4A}" type="datetime1">
              <a:rPr lang="en-US" smtClean="0"/>
              <a:t>4/19/2014</a:t>
            </a:fld>
            <a:endParaRPr lang="en-US"/>
          </a:p>
        </p:txBody>
      </p:sp>
      <p:sp>
        <p:nvSpPr>
          <p:cNvPr id="5" name="Footer Placeholder 4"/>
          <p:cNvSpPr>
            <a:spLocks noGrp="1"/>
          </p:cNvSpPr>
          <p:nvPr>
            <p:ph type="ftr" sz="quarter" idx="11"/>
          </p:nvPr>
        </p:nvSpPr>
        <p:spPr/>
        <p:txBody>
          <a:bodyPr/>
          <a:lstStyle>
            <a:lvl1pPr>
              <a:defRPr b="1">
                <a:solidFill>
                  <a:srgbClr val="FF0000"/>
                </a:solidFill>
              </a:defRPr>
            </a:lvl1pPr>
            <a:extLst/>
          </a:lstStyle>
          <a:p>
            <a:r>
              <a:rPr lang="en-US" dirty="0" smtClean="0"/>
              <a:t>CONFIDENTIAL</a:t>
            </a:r>
            <a:endParaRPr lang="en-US" dirty="0"/>
          </a:p>
        </p:txBody>
      </p:sp>
      <p:sp>
        <p:nvSpPr>
          <p:cNvPr id="6" name="Slide Number Placeholder 5"/>
          <p:cNvSpPr>
            <a:spLocks noGrp="1"/>
          </p:cNvSpPr>
          <p:nvPr>
            <p:ph type="sldNum" sz="quarter" idx="12"/>
          </p:nvPr>
        </p:nvSpPr>
        <p:spPr/>
        <p:txBody>
          <a:bodyPr/>
          <a:lstStyle>
            <a:extLst/>
          </a:lstStyle>
          <a:p>
            <a:fld id="{F7886C9C-DC18-4195-8FD5-A50AA931D41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22CE30B6-2591-472A-9318-93897F8453B4}" type="datetime1">
              <a:rPr lang="en-US" smtClean="0"/>
              <a:t>4/19/2014</a:t>
            </a:fld>
            <a:endParaRPr lang="en-US" dirty="0"/>
          </a:p>
        </p:txBody>
      </p:sp>
      <p:sp>
        <p:nvSpPr>
          <p:cNvPr id="5" name="Footer Placeholder 4"/>
          <p:cNvSpPr>
            <a:spLocks noGrp="1"/>
          </p:cNvSpPr>
          <p:nvPr>
            <p:ph type="ftr" sz="quarter" idx="11"/>
          </p:nvPr>
        </p:nvSpPr>
        <p:spPr/>
        <p:txBody>
          <a:bodyPr/>
          <a:lstStyle>
            <a:lvl1pPr>
              <a:defRPr b="1">
                <a:solidFill>
                  <a:srgbClr val="FF0000"/>
                </a:solidFill>
              </a:defRPr>
            </a:lvl1pPr>
            <a:extLst/>
          </a:lstStyle>
          <a:p>
            <a:r>
              <a:rPr lang="en-US" smtClean="0"/>
              <a:t>CONFIDENTIAL</a:t>
            </a:r>
            <a:endParaRPr lang="en-US" dirty="0"/>
          </a:p>
        </p:txBody>
      </p:sp>
      <p:sp>
        <p:nvSpPr>
          <p:cNvPr id="6" name="Slide Number Placeholder 5"/>
          <p:cNvSpPr>
            <a:spLocks noGrp="1"/>
          </p:cNvSpPr>
          <p:nvPr>
            <p:ph type="sldNum" sz="quarter" idx="12"/>
          </p:nvPr>
        </p:nvSpPr>
        <p:spPr/>
        <p:txBody>
          <a:bodyPr/>
          <a:lstStyle>
            <a:extLst/>
          </a:lstStyle>
          <a:p>
            <a:pPr algn="r"/>
            <a:fld id="{F7886C9C-DC18-4195-8FD5-A50AA931D419}" type="slidenum">
              <a:rPr lang="en-US" smtClean="0"/>
              <a:pPr algn="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C3ED55D-61F5-4CF8-BE06-CF40CDBF6691}" type="datetime1">
              <a:rPr lang="en-US" smtClean="0"/>
              <a:t>4/19/2014</a:t>
            </a:fld>
            <a:endParaRPr lang="en-US"/>
          </a:p>
        </p:txBody>
      </p:sp>
      <p:sp>
        <p:nvSpPr>
          <p:cNvPr id="6" name="Footer Placeholder 5"/>
          <p:cNvSpPr>
            <a:spLocks noGrp="1"/>
          </p:cNvSpPr>
          <p:nvPr>
            <p:ph type="ftr" sz="quarter" idx="11"/>
          </p:nvPr>
        </p:nvSpPr>
        <p:spPr/>
        <p:txBody>
          <a:bodyPr/>
          <a:lstStyle>
            <a:extLst/>
          </a:lstStyle>
          <a:p>
            <a:r>
              <a:rPr lang="en-US" smtClean="0"/>
              <a:t>CONFIDENTIAL</a:t>
            </a:r>
            <a:endParaRPr lang="en-US"/>
          </a:p>
        </p:txBody>
      </p:sp>
      <p:sp>
        <p:nvSpPr>
          <p:cNvPr id="7" name="Slide Number Placeholder 6"/>
          <p:cNvSpPr>
            <a:spLocks noGrp="1"/>
          </p:cNvSpPr>
          <p:nvPr>
            <p:ph type="sldNum" sz="quarter" idx="12"/>
          </p:nvPr>
        </p:nvSpPr>
        <p:spPr/>
        <p:txBody>
          <a:bodyPr/>
          <a:lstStyle>
            <a:extLst/>
          </a:lstStyle>
          <a:p>
            <a:fld id="{F7886C9C-DC18-4195-8FD5-A50AA931D41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E70C685-8317-4015-A6EB-090AFE465019}" type="datetime1">
              <a:rPr lang="en-US" smtClean="0"/>
              <a:t>4/19/2014</a:t>
            </a:fld>
            <a:endParaRPr lang="en-US"/>
          </a:p>
        </p:txBody>
      </p:sp>
      <p:sp>
        <p:nvSpPr>
          <p:cNvPr id="8" name="Footer Placeholder 7"/>
          <p:cNvSpPr>
            <a:spLocks noGrp="1"/>
          </p:cNvSpPr>
          <p:nvPr>
            <p:ph type="ftr" sz="quarter" idx="11"/>
          </p:nvPr>
        </p:nvSpPr>
        <p:spPr/>
        <p:txBody>
          <a:bodyPr/>
          <a:lstStyle>
            <a:extLst/>
          </a:lstStyle>
          <a:p>
            <a:r>
              <a:rPr lang="en-US" smtClean="0"/>
              <a:t>CONFIDENTIAL</a:t>
            </a:r>
            <a:endParaRPr lang="en-US"/>
          </a:p>
        </p:txBody>
      </p:sp>
      <p:sp>
        <p:nvSpPr>
          <p:cNvPr id="9" name="Slide Number Placeholder 8"/>
          <p:cNvSpPr>
            <a:spLocks noGrp="1"/>
          </p:cNvSpPr>
          <p:nvPr>
            <p:ph type="sldNum" sz="quarter" idx="12"/>
          </p:nvPr>
        </p:nvSpPr>
        <p:spPr/>
        <p:txBody>
          <a:bodyPr/>
          <a:lstStyle>
            <a:extLst/>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6BCB19-F37E-4D2E-B22B-5B89C3B7D233}" type="datetime1">
              <a:rPr lang="en-US" smtClean="0"/>
              <a:t>4/19/2014</a:t>
            </a:fld>
            <a:endParaRPr lang="en-US"/>
          </a:p>
        </p:txBody>
      </p:sp>
      <p:sp>
        <p:nvSpPr>
          <p:cNvPr id="8" name="Footer Placeholder 7"/>
          <p:cNvSpPr>
            <a:spLocks noGrp="1"/>
          </p:cNvSpPr>
          <p:nvPr>
            <p:ph type="ftr" sz="quarter" idx="11"/>
          </p:nvPr>
        </p:nvSpPr>
        <p:spPr/>
        <p:txBody>
          <a:bodyPr/>
          <a:lstStyle/>
          <a:p>
            <a:r>
              <a:rPr lang="en-US" smtClean="0"/>
              <a:t>CONFIDENTIAL</a:t>
            </a:r>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6593DAC-3E45-4EC3-AFDE-5B32C2D3086F}" type="datetime1">
              <a:rPr lang="en-US" smtClean="0"/>
              <a:t>4/19/2014</a:t>
            </a:fld>
            <a:endParaRPr lang="en-US"/>
          </a:p>
        </p:txBody>
      </p:sp>
      <p:sp>
        <p:nvSpPr>
          <p:cNvPr id="4" name="Footer Placeholder 3"/>
          <p:cNvSpPr>
            <a:spLocks noGrp="1"/>
          </p:cNvSpPr>
          <p:nvPr>
            <p:ph type="ftr" sz="quarter" idx="11"/>
          </p:nvPr>
        </p:nvSpPr>
        <p:spPr/>
        <p:txBody>
          <a:bodyPr/>
          <a:lstStyle>
            <a:lvl1pPr>
              <a:defRPr b="1">
                <a:solidFill>
                  <a:srgbClr val="FF0000"/>
                </a:solidFill>
              </a:defRPr>
            </a:lvl1pPr>
            <a:extLst/>
          </a:lstStyle>
          <a:p>
            <a:r>
              <a:rPr lang="en-US" smtClean="0"/>
              <a:t>CONFIDENTIAL</a:t>
            </a:r>
            <a:endParaRPr lang="en-US" dirty="0"/>
          </a:p>
        </p:txBody>
      </p:sp>
      <p:sp>
        <p:nvSpPr>
          <p:cNvPr id="5" name="Slide Number Placeholder 4"/>
          <p:cNvSpPr>
            <a:spLocks noGrp="1"/>
          </p:cNvSpPr>
          <p:nvPr>
            <p:ph type="sldNum" sz="quarter" idx="12"/>
          </p:nvPr>
        </p:nvSpPr>
        <p:spPr/>
        <p:txBody>
          <a:bodyPr/>
          <a:lstStyle>
            <a:extLst/>
          </a:lstStyle>
          <a:p>
            <a:fld id="{F7886C9C-DC18-4195-8FD5-A50AA931D419}"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E1306644-4B5C-45AF-A92F-C5BE26E03A9A}" type="datetime1">
              <a:rPr lang="en-US" smtClean="0"/>
              <a:t>4/19/2014</a:t>
            </a:fld>
            <a:endParaRPr lang="en-US"/>
          </a:p>
        </p:txBody>
      </p:sp>
      <p:sp>
        <p:nvSpPr>
          <p:cNvPr id="3" name="Footer Placeholder 2"/>
          <p:cNvSpPr>
            <a:spLocks noGrp="1"/>
          </p:cNvSpPr>
          <p:nvPr>
            <p:ph type="ftr" sz="quarter" idx="11"/>
          </p:nvPr>
        </p:nvSpPr>
        <p:spPr/>
        <p:txBody>
          <a:bodyPr/>
          <a:lstStyle>
            <a:lvl1pPr>
              <a:defRPr b="1">
                <a:solidFill>
                  <a:srgbClr val="FF0000"/>
                </a:solidFill>
              </a:defRPr>
            </a:lvl1pPr>
            <a:extLst/>
          </a:lstStyle>
          <a:p>
            <a:r>
              <a:rPr lang="en-US" smtClean="0"/>
              <a:t>CONFIDENTIAL</a:t>
            </a:r>
            <a:endParaRPr lang="en-US" dirty="0"/>
          </a:p>
        </p:txBody>
      </p:sp>
      <p:sp>
        <p:nvSpPr>
          <p:cNvPr id="4" name="Slide Number Placeholder 3"/>
          <p:cNvSpPr>
            <a:spLocks noGrp="1"/>
          </p:cNvSpPr>
          <p:nvPr>
            <p:ph type="sldNum" sz="quarter" idx="12"/>
          </p:nvPr>
        </p:nvSpPr>
        <p:spPr/>
        <p:txBody>
          <a:bodyPr/>
          <a:lstStyle>
            <a:extLst/>
          </a:lstStyle>
          <a:p>
            <a:fld id="{F7886C9C-DC18-4195-8FD5-A50AA931D419}"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1EB5145-2E93-4FBB-A9A5-CCC272FA6169}" type="datetime1">
              <a:rPr lang="en-US" smtClean="0"/>
              <a:t>4/19/2014</a:t>
            </a:fld>
            <a:endParaRPr lang="en-US"/>
          </a:p>
        </p:txBody>
      </p:sp>
      <p:sp>
        <p:nvSpPr>
          <p:cNvPr id="6" name="Footer Placeholder 5"/>
          <p:cNvSpPr>
            <a:spLocks noGrp="1"/>
          </p:cNvSpPr>
          <p:nvPr>
            <p:ph type="ftr" sz="quarter" idx="11"/>
          </p:nvPr>
        </p:nvSpPr>
        <p:spPr/>
        <p:txBody>
          <a:bodyPr/>
          <a:lstStyle>
            <a:lvl1pPr>
              <a:defRPr b="1">
                <a:solidFill>
                  <a:srgbClr val="FF0000"/>
                </a:solidFill>
              </a:defRPr>
            </a:lvl1pPr>
            <a:extLst/>
          </a:lstStyle>
          <a:p>
            <a:r>
              <a:rPr lang="en-US" smtClean="0"/>
              <a:t>CONFIDENTIAL</a:t>
            </a:r>
            <a:endParaRPr lang="en-US" dirty="0"/>
          </a:p>
        </p:txBody>
      </p:sp>
      <p:sp>
        <p:nvSpPr>
          <p:cNvPr id="7" name="Slide Number Placeholder 6"/>
          <p:cNvSpPr>
            <a:spLocks noGrp="1"/>
          </p:cNvSpPr>
          <p:nvPr>
            <p:ph type="sldNum" sz="quarter" idx="12"/>
          </p:nvPr>
        </p:nvSpPr>
        <p:spPr/>
        <p:txBody>
          <a:bodyPr/>
          <a:lstStyle>
            <a:extLst/>
          </a:lstStyle>
          <a:p>
            <a:fld id="{F7886C9C-DC18-4195-8FD5-A50AA931D419}" type="slidenum">
              <a:rPr lang="en-US" smtClean="0"/>
              <a:pPr/>
              <a:t>‹#›</a:t>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3003F733-208A-4421-BF16-C82470CAB8F4}" type="datetime1">
              <a:rPr lang="en-US" smtClean="0"/>
              <a:t>4/19/2014</a:t>
            </a:fld>
            <a:endParaRPr lang="en-US" dirty="0"/>
          </a:p>
        </p:txBody>
      </p:sp>
      <p:sp>
        <p:nvSpPr>
          <p:cNvPr id="6" name="Footer Placeholder 5"/>
          <p:cNvSpPr>
            <a:spLocks noGrp="1"/>
          </p:cNvSpPr>
          <p:nvPr>
            <p:ph type="ftr" sz="quarter" idx="11"/>
          </p:nvPr>
        </p:nvSpPr>
        <p:spPr/>
        <p:txBody>
          <a:bodyPr/>
          <a:lstStyle>
            <a:extLst/>
          </a:lstStyle>
          <a:p>
            <a:r>
              <a:rPr lang="en-US" smtClean="0"/>
              <a:t>CONFIDENTIAL</a:t>
            </a:r>
            <a:endParaRPr lang="en-US"/>
          </a:p>
        </p:txBody>
      </p:sp>
      <p:sp>
        <p:nvSpPr>
          <p:cNvPr id="7" name="Slide Number Placeholder 6"/>
          <p:cNvSpPr>
            <a:spLocks noGrp="1"/>
          </p:cNvSpPr>
          <p:nvPr>
            <p:ph type="sldNum" sz="quarter" idx="12"/>
          </p:nvPr>
        </p:nvSpPr>
        <p:spPr/>
        <p:txBody>
          <a:bodyPr/>
          <a:lstStyle>
            <a:extLst/>
          </a:lstStyle>
          <a:p>
            <a:fld id="{F7886C9C-DC18-4195-8FD5-A50AA931D419}"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6F0CC89-7C13-4151-8FF2-44C5F9D9D5C7}" type="datetime1">
              <a:rPr lang="en-US" smtClean="0"/>
              <a:t>4/19/2014</a:t>
            </a:fld>
            <a:endParaRPr lang="en-US"/>
          </a:p>
        </p:txBody>
      </p:sp>
      <p:sp>
        <p:nvSpPr>
          <p:cNvPr id="5" name="Footer Placeholder 4"/>
          <p:cNvSpPr>
            <a:spLocks noGrp="1"/>
          </p:cNvSpPr>
          <p:nvPr>
            <p:ph type="ftr" sz="quarter" idx="11"/>
          </p:nvPr>
        </p:nvSpPr>
        <p:spPr/>
        <p:txBody>
          <a:bodyPr/>
          <a:lstStyle>
            <a:extLst/>
          </a:lstStyle>
          <a:p>
            <a:r>
              <a:rPr lang="en-US" smtClean="0"/>
              <a:t>CONFIDENTIAL</a:t>
            </a:r>
            <a:endParaRPr lang="en-US"/>
          </a:p>
        </p:txBody>
      </p:sp>
      <p:sp>
        <p:nvSpPr>
          <p:cNvPr id="6" name="Slide Number Placeholder 5"/>
          <p:cNvSpPr>
            <a:spLocks noGrp="1"/>
          </p:cNvSpPr>
          <p:nvPr>
            <p:ph type="sldNum" sz="quarter" idx="12"/>
          </p:nvPr>
        </p:nvSpPr>
        <p:spPr/>
        <p:txBody>
          <a:bodyPr/>
          <a:lstStyle>
            <a:extLst/>
          </a:lstStyle>
          <a:p>
            <a:fld id="{04EA7543-9AAE-4E9F-B28C-4FCCFD07D4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6E4D10-A892-4ED7-B143-8EA5CB9842E2}" type="datetime1">
              <a:rPr lang="en-US" smtClean="0"/>
              <a:t>4/19/2014</a:t>
            </a:fld>
            <a:endParaRPr lang="en-US"/>
          </a:p>
        </p:txBody>
      </p:sp>
      <p:sp>
        <p:nvSpPr>
          <p:cNvPr id="5" name="Footer Placeholder 4"/>
          <p:cNvSpPr>
            <a:spLocks noGrp="1"/>
          </p:cNvSpPr>
          <p:nvPr>
            <p:ph type="ftr" sz="quarter" idx="11"/>
          </p:nvPr>
        </p:nvSpPr>
        <p:spPr/>
        <p:txBody>
          <a:bodyPr/>
          <a:lstStyle>
            <a:extLst/>
          </a:lstStyle>
          <a:p>
            <a:r>
              <a:rPr lang="en-US" smtClean="0"/>
              <a:t>CONFIDENTIAL</a:t>
            </a:r>
            <a:endParaRPr lang="en-US"/>
          </a:p>
        </p:txBody>
      </p:sp>
      <p:sp>
        <p:nvSpPr>
          <p:cNvPr id="6" name="Slide Number Placeholder 5"/>
          <p:cNvSpPr>
            <a:spLocks noGrp="1"/>
          </p:cNvSpPr>
          <p:nvPr>
            <p:ph type="sldNum" sz="quarter" idx="12"/>
          </p:nvPr>
        </p:nvSpPr>
        <p:spPr/>
        <p:txBody>
          <a:bodyPr/>
          <a:lstStyle>
            <a:extLst/>
          </a:lstStyle>
          <a:p>
            <a:fld id="{F7886C9C-DC18-4195-8FD5-A50AA931D41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8073FF-00C5-4B5D-843A-A72A1E5C0578}" type="datetime1">
              <a:rPr lang="en-US" smtClean="0"/>
              <a:t>4/19/2014</a:t>
            </a:fld>
            <a:endParaRPr lang="en-US"/>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D649D-1562-4C51-AD1F-F90D79CDE156}" type="datetime1">
              <a:rPr lang="en-US" smtClean="0"/>
              <a:t>4/19/2014</a:t>
            </a:fld>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900551-40AD-41F6-BF1A-5FE8FAA47990}"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19B8E4-5250-4536-8728-B1DFFCA15F72}" type="datetime1">
              <a:rPr lang="en-US" smtClean="0"/>
              <a:t>4/19/2014</a:t>
            </a:fld>
            <a:endParaRPr lang="en-US"/>
          </a:p>
        </p:txBody>
      </p:sp>
      <p:sp>
        <p:nvSpPr>
          <p:cNvPr id="6" name="Footer Placeholder 5"/>
          <p:cNvSpPr>
            <a:spLocks noGrp="1"/>
          </p:cNvSpPr>
          <p:nvPr>
            <p:ph type="ftr" sz="quarter" idx="11"/>
          </p:nvPr>
        </p:nvSpPr>
        <p:spPr/>
        <p:txBody>
          <a:bodyPr/>
          <a:lstStyle/>
          <a:p>
            <a:r>
              <a:rPr lang="en-US" smtClean="0"/>
              <a:t>CONFIDENTIAL</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407537C-B257-42C0-8282-9FF38A3732CC}" type="datetime1">
              <a:rPr lang="en-US" smtClean="0"/>
              <a:t>4/19/2014</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CONFIDENTIAL</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A80608C9-C62F-426E-9684-128418CCB75A}" type="datetime1">
              <a:rPr lang="en-US" smtClean="0"/>
              <a:t>4/19/2014</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r>
              <a:rPr lang="en-US" smtClean="0"/>
              <a:t>CONFIDENTIAL</a:t>
            </a:r>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1539D872-59E6-4075-9774-8883950791E8}" type="datetime1">
              <a:rPr lang="en-US" smtClean="0"/>
              <a:t>4/19/2014</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r>
              <a:rPr lang="en-US" smtClean="0"/>
              <a:t>CONFIDENTIAL</a:t>
            </a:r>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88184567-3332-43CC-8295-8BF430487E50}" type="datetime1">
              <a:rPr lang="en-US" smtClean="0"/>
              <a:t>4/19/2014</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r>
              <a:rPr lang="en-US" smtClean="0"/>
              <a:t>CONFIDENTIAL</a:t>
            </a:r>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F38DF745-7D3F-47F4-83A3-874385CFAA69}" type="slidenum">
              <a:rPr lang="en-US" smtClean="0"/>
              <a:pPr/>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1AC7D2A-21C5-491E-92A9-436CF5A739D5}" type="datetime1">
              <a:rPr lang="en-US" smtClean="0"/>
              <a:t>4/19/2014</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US" smtClean="0"/>
              <a:t>CONFIDENTIAL</a:t>
            </a:r>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38DF745-7D3F-47F4-83A3-874385CFAA69}"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10.png"/><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9.jpeg"/><Relationship Id="rId2" Type="http://schemas.openxmlformats.org/officeDocument/2006/relationships/slideLayout" Target="../slideLayouts/slideLayout4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package" Target="../embeddings/Microsoft_Excel_Worksheet3.xlsx"/></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46.xml"/><Relationship Id="rId1" Type="http://schemas.openxmlformats.org/officeDocument/2006/relationships/vmlDrawing" Target="../drawings/vmlDrawing2.vml"/><Relationship Id="rId6" Type="http://schemas.openxmlformats.org/officeDocument/2006/relationships/image" Target="../media/image53.emf"/><Relationship Id="rId5" Type="http://schemas.openxmlformats.org/officeDocument/2006/relationships/package" Target="../embeddings/Microsoft_Excel_Worksheet6.xlsx"/><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4.png"/><Relationship Id="rId1" Type="http://schemas.openxmlformats.org/officeDocument/2006/relationships/slideLayout" Target="../slideLayouts/slideLayout46.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oleObject" Target="file:///C:\Users\Chaman\Documents\7%20Classes%20DL\New%20Product%20Innovation\Bee%20Tagged%20Report_Final%20DHCEPEDA%20AMEDURY%20JSCHROEDER%20MASAVASANTI%20PLEE%20JWOOD.docx" TargetMode="External"/><Relationship Id="rId2" Type="http://schemas.openxmlformats.org/officeDocument/2006/relationships/slideLayout" Target="../slideLayouts/slideLayout46.xml"/><Relationship Id="rId1" Type="http://schemas.openxmlformats.org/officeDocument/2006/relationships/vmlDrawing" Target="../drawings/vmlDrawing3.vml"/><Relationship Id="rId4" Type="http://schemas.openxmlformats.org/officeDocument/2006/relationships/image" Target="../media/image56.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AvantGarde" pitchFamily="34" charset="0"/>
              </a:rPr>
              <a:t>Bee Tagged</a:t>
            </a:r>
            <a:br>
              <a:rPr lang="en-US" sz="4000" dirty="0" smtClean="0">
                <a:latin typeface="AvantGarde" pitchFamily="34" charset="0"/>
              </a:rPr>
            </a:br>
            <a:r>
              <a:rPr lang="en-US" sz="3000" dirty="0" smtClean="0">
                <a:latin typeface="AvantGarde" pitchFamily="34" charset="0"/>
              </a:rPr>
              <a:t>Contact. Search.</a:t>
            </a:r>
            <a:endParaRPr lang="en-US" sz="3000" dirty="0">
              <a:latin typeface="AvantGarde" pitchFamily="34" charset="0"/>
            </a:endParaRP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146733" y="1447800"/>
            <a:ext cx="4076084"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4981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51"/>
                                        </p:tgtEl>
                                        <p:attrNameLst>
                                          <p:attrName>r</p:attrName>
                                        </p:attrNameLst>
                                      </p:cBhvr>
                                    </p:animRot>
                                    <p:animRot by="-240000">
                                      <p:cBhvr>
                                        <p:cTn id="7" dur="200" fill="hold">
                                          <p:stCondLst>
                                            <p:cond delay="200"/>
                                          </p:stCondLst>
                                        </p:cTn>
                                        <p:tgtEl>
                                          <p:spTgt spid="2051"/>
                                        </p:tgtEl>
                                        <p:attrNameLst>
                                          <p:attrName>r</p:attrName>
                                        </p:attrNameLst>
                                      </p:cBhvr>
                                    </p:animRot>
                                    <p:animRot by="240000">
                                      <p:cBhvr>
                                        <p:cTn id="8" dur="200" fill="hold">
                                          <p:stCondLst>
                                            <p:cond delay="400"/>
                                          </p:stCondLst>
                                        </p:cTn>
                                        <p:tgtEl>
                                          <p:spTgt spid="2051"/>
                                        </p:tgtEl>
                                        <p:attrNameLst>
                                          <p:attrName>r</p:attrName>
                                        </p:attrNameLst>
                                      </p:cBhvr>
                                    </p:animRot>
                                    <p:animRot by="-240000">
                                      <p:cBhvr>
                                        <p:cTn id="9" dur="200" fill="hold">
                                          <p:stCondLst>
                                            <p:cond delay="600"/>
                                          </p:stCondLst>
                                        </p:cTn>
                                        <p:tgtEl>
                                          <p:spTgt spid="2051"/>
                                        </p:tgtEl>
                                        <p:attrNameLst>
                                          <p:attrName>r</p:attrName>
                                        </p:attrNameLst>
                                      </p:cBhvr>
                                    </p:animRot>
                                    <p:animRot by="120000">
                                      <p:cBhvr>
                                        <p:cTn id="10" dur="200" fill="hold">
                                          <p:stCondLst>
                                            <p:cond delay="800"/>
                                          </p:stCondLst>
                                        </p:cTn>
                                        <p:tgtEl>
                                          <p:spTgt spid="20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680709502"/>
              </p:ext>
            </p:extLst>
          </p:nvPr>
        </p:nvGraphicFramePr>
        <p:xfrm>
          <a:off x="1371600" y="1447800"/>
          <a:ext cx="7404100" cy="4419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normAutofit/>
          </a:bodyPr>
          <a:lstStyle/>
          <a:p>
            <a:r>
              <a:rPr lang="en-US" sz="4000" dirty="0"/>
              <a:t>Users Drive Growth </a:t>
            </a:r>
          </a:p>
        </p:txBody>
      </p:sp>
      <p:sp>
        <p:nvSpPr>
          <p:cNvPr id="2" name="TextBox 1"/>
          <p:cNvSpPr txBox="1"/>
          <p:nvPr/>
        </p:nvSpPr>
        <p:spPr>
          <a:xfrm>
            <a:off x="2743200" y="6248400"/>
            <a:ext cx="4191000" cy="369332"/>
          </a:xfrm>
          <a:prstGeom prst="rect">
            <a:avLst/>
          </a:prstGeom>
          <a:noFill/>
        </p:spPr>
        <p:txBody>
          <a:bodyPr wrap="square" rtlCol="0">
            <a:spAutoFit/>
          </a:bodyPr>
          <a:lstStyle/>
          <a:p>
            <a:r>
              <a:rPr lang="en-US" dirty="0" smtClean="0"/>
              <a:t>*Initial costs are boot-strapped</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196349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Great Team Brings Users</a:t>
            </a:r>
            <a:endParaRPr lang="en-US" dirty="0"/>
          </a:p>
        </p:txBody>
      </p:sp>
      <p:graphicFrame>
        <p:nvGraphicFramePr>
          <p:cNvPr id="7" name="Diagram 6"/>
          <p:cNvGraphicFramePr/>
          <p:nvPr>
            <p:extLst>
              <p:ext uri="{D42A27DB-BD31-4B8C-83A1-F6EECF244321}">
                <p14:modId xmlns:p14="http://schemas.microsoft.com/office/powerpoint/2010/main" val="229929532"/>
              </p:ext>
            </p:extLst>
          </p:nvPr>
        </p:nvGraphicFramePr>
        <p:xfrm>
          <a:off x="1600200" y="1182132"/>
          <a:ext cx="6674708" cy="5447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52600" y="3288268"/>
            <a:ext cx="2133600" cy="369332"/>
          </a:xfrm>
          <a:prstGeom prst="rect">
            <a:avLst/>
          </a:prstGeom>
          <a:noFill/>
        </p:spPr>
        <p:txBody>
          <a:bodyPr wrap="square" rtlCol="0">
            <a:spAutoFit/>
          </a:bodyPr>
          <a:lstStyle/>
          <a:p>
            <a:pPr algn="ctr"/>
            <a:r>
              <a:rPr lang="en-US" b="1" dirty="0" smtClean="0">
                <a:solidFill>
                  <a:schemeClr val="accent6"/>
                </a:solidFill>
              </a:rPr>
              <a:t>Diego </a:t>
            </a:r>
            <a:r>
              <a:rPr lang="en-US" b="1" dirty="0" err="1" smtClean="0">
                <a:solidFill>
                  <a:schemeClr val="accent6"/>
                </a:solidFill>
              </a:rPr>
              <a:t>Cepeda</a:t>
            </a:r>
            <a:endParaRPr lang="en-US" b="1" dirty="0" smtClean="0">
              <a:solidFill>
                <a:schemeClr val="accent6"/>
              </a:solidFill>
            </a:endParaRPr>
          </a:p>
        </p:txBody>
      </p:sp>
      <p:sp>
        <p:nvSpPr>
          <p:cNvPr id="8" name="TextBox 7"/>
          <p:cNvSpPr txBox="1"/>
          <p:nvPr/>
        </p:nvSpPr>
        <p:spPr>
          <a:xfrm>
            <a:off x="6054811" y="3288268"/>
            <a:ext cx="2022389" cy="369332"/>
          </a:xfrm>
          <a:prstGeom prst="rect">
            <a:avLst/>
          </a:prstGeom>
          <a:noFill/>
        </p:spPr>
        <p:txBody>
          <a:bodyPr wrap="square" rtlCol="0">
            <a:spAutoFit/>
          </a:bodyPr>
          <a:lstStyle/>
          <a:p>
            <a:pPr algn="ctr"/>
            <a:r>
              <a:rPr lang="en-US" b="1" dirty="0" smtClean="0">
                <a:solidFill>
                  <a:schemeClr val="accent6"/>
                </a:solidFill>
              </a:rPr>
              <a:t>Dom </a:t>
            </a:r>
            <a:r>
              <a:rPr lang="en-US" b="1" dirty="0" err="1" smtClean="0">
                <a:solidFill>
                  <a:schemeClr val="accent6"/>
                </a:solidFill>
              </a:rPr>
              <a:t>Parise</a:t>
            </a:r>
            <a:endParaRPr lang="en-US" b="1" dirty="0" smtClean="0">
              <a:solidFill>
                <a:schemeClr val="accent6"/>
              </a:solidFill>
            </a:endParaRPr>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94612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912" y="274638"/>
            <a:ext cx="7943088" cy="1143000"/>
          </a:xfrm>
        </p:spPr>
        <p:txBody>
          <a:bodyPr>
            <a:normAutofit/>
          </a:bodyPr>
          <a:lstStyle/>
          <a:p>
            <a:r>
              <a:rPr lang="en-US" sz="4000" dirty="0" smtClean="0"/>
              <a:t>Users and Money Attract Buyers </a:t>
            </a:r>
            <a:endParaRPr lang="en-US" sz="4000" dirty="0"/>
          </a:p>
        </p:txBody>
      </p:sp>
      <p:pic>
        <p:nvPicPr>
          <p:cNvPr id="16"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191000" y="4495800"/>
            <a:ext cx="1752600" cy="206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Diagram 5"/>
          <p:cNvGraphicFramePr/>
          <p:nvPr>
            <p:extLst>
              <p:ext uri="{D42A27DB-BD31-4B8C-83A1-F6EECF244321}">
                <p14:modId xmlns:p14="http://schemas.microsoft.com/office/powerpoint/2010/main" val="2802033150"/>
              </p:ext>
            </p:extLst>
          </p:nvPr>
        </p:nvGraphicFramePr>
        <p:xfrm>
          <a:off x="1295400" y="1192564"/>
          <a:ext cx="7543800" cy="4141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202508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8153400" cy="1143000"/>
          </a:xfrm>
        </p:spPr>
        <p:txBody>
          <a:bodyPr>
            <a:normAutofit/>
          </a:bodyPr>
          <a:lstStyle/>
          <a:p>
            <a:r>
              <a:rPr lang="en-US" sz="4000" dirty="0" smtClean="0"/>
              <a:t>$100K Investment Builds Dreams</a:t>
            </a:r>
            <a:endParaRPr lang="en-US" sz="40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710" y="2659625"/>
            <a:ext cx="1993489" cy="199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033" y="4476750"/>
            <a:ext cx="1926167"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1862373" y="1843953"/>
            <a:ext cx="2937438" cy="3871047"/>
            <a:chOff x="1862373" y="1843953"/>
            <a:chExt cx="2937438" cy="3871047"/>
          </a:xfrm>
        </p:grpSpPr>
        <p:pic>
          <p:nvPicPr>
            <p:cNvPr id="1024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8697"/>
            <a:stretch/>
          </p:blipFill>
          <p:spPr bwMode="auto">
            <a:xfrm>
              <a:off x="1862373" y="1843953"/>
              <a:ext cx="2937438" cy="3871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862373" y="1843953"/>
              <a:ext cx="2937438" cy="861774"/>
            </a:xfrm>
            <a:prstGeom prst="rect">
              <a:avLst/>
            </a:prstGeom>
            <a:solidFill>
              <a:schemeClr val="accent2"/>
            </a:solidFill>
          </p:spPr>
          <p:txBody>
            <a:bodyPr wrap="square" rtlCol="0">
              <a:spAutoFit/>
            </a:bodyPr>
            <a:lstStyle/>
            <a:p>
              <a:pPr algn="ctr"/>
              <a:r>
                <a:rPr lang="en-US" sz="5000" dirty="0" smtClean="0">
                  <a:solidFill>
                    <a:schemeClr val="accent6"/>
                  </a:solidFill>
                </a:rPr>
                <a:t>$100K</a:t>
              </a:r>
              <a:endParaRPr lang="en-US" sz="5000" dirty="0">
                <a:solidFill>
                  <a:schemeClr val="accent6"/>
                </a:solidFill>
              </a:endParaRPr>
            </a:p>
          </p:txBody>
        </p:sp>
      </p:grpSp>
      <p:pic>
        <p:nvPicPr>
          <p:cNvPr id="6" name="Picture 3"/>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tretch>
            <a:fillRect/>
          </a:stretch>
        </p:blipFill>
        <p:spPr bwMode="auto">
          <a:xfrm>
            <a:off x="6529598" y="1490039"/>
            <a:ext cx="1132905" cy="133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158" r="5526"/>
          <a:stretch/>
        </p:blipFill>
        <p:spPr bwMode="auto">
          <a:xfrm>
            <a:off x="6072398" y="1843952"/>
            <a:ext cx="523568" cy="657638"/>
          </a:xfrm>
          <a:prstGeom prst="rect">
            <a:avLst/>
          </a:prstGeom>
          <a:noFill/>
          <a:ln w="25400">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r="53043"/>
          <a:stretch/>
        </p:blipFill>
        <p:spPr>
          <a:xfrm>
            <a:off x="7596398" y="1843952"/>
            <a:ext cx="480802" cy="676275"/>
          </a:xfrm>
          <a:prstGeom prst="rect">
            <a:avLst/>
          </a:prstGeom>
          <a:ln w="25400">
            <a:solidFill>
              <a:schemeClr val="accent6"/>
            </a:solidFill>
          </a:ln>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1184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243"/>
                                        </p:tgtEl>
                                        <p:attrNameLst>
                                          <p:attrName>style.visibility</p:attrName>
                                        </p:attrNameLst>
                                      </p:cBhvr>
                                      <p:to>
                                        <p:strVal val="visible"/>
                                      </p:to>
                                    </p:set>
                                    <p:animEffect transition="in" filter="fade">
                                      <p:cBhvr>
                                        <p:cTn id="18" dur="1000"/>
                                        <p:tgtEl>
                                          <p:spTgt spid="10243"/>
                                        </p:tgtEl>
                                      </p:cBhvr>
                                    </p:animEffect>
                                    <p:anim calcmode="lin" valueType="num">
                                      <p:cBhvr>
                                        <p:cTn id="19" dur="1000" fill="hold"/>
                                        <p:tgtEl>
                                          <p:spTgt spid="10243"/>
                                        </p:tgtEl>
                                        <p:attrNameLst>
                                          <p:attrName>ppt_x</p:attrName>
                                        </p:attrNameLst>
                                      </p:cBhvr>
                                      <p:tavLst>
                                        <p:tav tm="0">
                                          <p:val>
                                            <p:strVal val="#ppt_x"/>
                                          </p:val>
                                        </p:tav>
                                        <p:tav tm="100000">
                                          <p:val>
                                            <p:strVal val="#ppt_x"/>
                                          </p:val>
                                        </p:tav>
                                      </p:tavLst>
                                    </p:anim>
                                    <p:anim calcmode="lin" valueType="num">
                                      <p:cBhvr>
                                        <p:cTn id="20"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4"/>
                                        </p:tgtEl>
                                        <p:attrNameLst>
                                          <p:attrName>style.visibility</p:attrName>
                                        </p:attrNameLst>
                                      </p:cBhvr>
                                      <p:to>
                                        <p:strVal val="visible"/>
                                      </p:to>
                                    </p:set>
                                    <p:anim calcmode="lin" valueType="num">
                                      <p:cBhvr additive="base">
                                        <p:cTn id="25" dur="500" fill="hold"/>
                                        <p:tgtEl>
                                          <p:spTgt spid="10244"/>
                                        </p:tgtEl>
                                        <p:attrNameLst>
                                          <p:attrName>ppt_x</p:attrName>
                                        </p:attrNameLst>
                                      </p:cBhvr>
                                      <p:tavLst>
                                        <p:tav tm="0">
                                          <p:val>
                                            <p:strVal val="#ppt_x"/>
                                          </p:val>
                                        </p:tav>
                                        <p:tav tm="100000">
                                          <p:val>
                                            <p:strVal val="#ppt_x"/>
                                          </p:val>
                                        </p:tav>
                                      </p:tavLst>
                                    </p:anim>
                                    <p:anim calcmode="lin" valueType="num">
                                      <p:cBhvr additive="base">
                                        <p:cTn id="26"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38" y="0"/>
            <a:ext cx="812826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553200" y="3733800"/>
            <a:ext cx="1676400" cy="461665"/>
          </a:xfrm>
          <a:prstGeom prst="rect">
            <a:avLst/>
          </a:prstGeom>
          <a:noFill/>
        </p:spPr>
        <p:txBody>
          <a:bodyPr wrap="square" rtlCol="0">
            <a:spAutoFit/>
          </a:bodyPr>
          <a:lstStyle/>
          <a:p>
            <a:r>
              <a:rPr lang="en-US" sz="2400" b="1" dirty="0" smtClean="0">
                <a:solidFill>
                  <a:schemeClr val="accent6"/>
                </a:solidFill>
              </a:rPr>
              <a:t>ANSWERS</a:t>
            </a:r>
            <a:endParaRPr lang="en-US" sz="2400" b="1" dirty="0">
              <a:solidFill>
                <a:schemeClr val="accent6"/>
              </a:solidFill>
            </a:endParaRPr>
          </a:p>
        </p:txBody>
      </p:sp>
      <p:sp>
        <p:nvSpPr>
          <p:cNvPr id="2" name="Footer Placeholder 1"/>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631184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4993" y="1600200"/>
            <a:ext cx="38140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951442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login</a:t>
            </a:r>
            <a:endParaRPr lang="en-US" dirty="0"/>
          </a:p>
        </p:txBody>
      </p:sp>
      <p:pic>
        <p:nvPicPr>
          <p:cNvPr id="8"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116" t="3125" r="41745" b="15129"/>
          <a:stretch/>
        </p:blipFill>
        <p:spPr bwMode="auto">
          <a:xfrm>
            <a:off x="2841812" y="1600200"/>
            <a:ext cx="346037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634609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loading</a:t>
            </a:r>
            <a:endParaRPr lang="en-US" dirty="0"/>
          </a:p>
        </p:txBody>
      </p:sp>
      <p:pic>
        <p:nvPicPr>
          <p:cNvPr id="5"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092" t="8846" r="41769" b="13691"/>
          <a:stretch/>
        </p:blipFill>
        <p:spPr bwMode="auto">
          <a:xfrm>
            <a:off x="2746148" y="1600200"/>
            <a:ext cx="365170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255013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980713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756519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Are Here</a:t>
            </a:r>
            <a:endParaRPr lang="en-US" dirty="0"/>
          </a:p>
        </p:txBody>
      </p:sp>
      <p:sp>
        <p:nvSpPr>
          <p:cNvPr id="3" name="Content Placeholder 2"/>
          <p:cNvSpPr>
            <a:spLocks noGrp="1"/>
          </p:cNvSpPr>
          <p:nvPr>
            <p:ph idx="1"/>
          </p:nvPr>
        </p:nvSpPr>
        <p:spPr/>
        <p:txBody>
          <a:bodyPr/>
          <a:lstStyle/>
          <a:p>
            <a:pPr marL="82296" indent="0">
              <a:buNone/>
            </a:pPr>
            <a:r>
              <a:rPr lang="en-US" dirty="0" smtClean="0"/>
              <a:t>Bee Tagged is looking for investment partners for a novel way to connect our personal networks in a more powerful way</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57" y="3733800"/>
            <a:ext cx="408214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676727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3055761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7582203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614770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33345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844916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Screen</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035" t="4398" r="41695" b="6250"/>
          <a:stretch/>
        </p:blipFill>
        <p:spPr bwMode="auto">
          <a:xfrm>
            <a:off x="3124200" y="1447799"/>
            <a:ext cx="3745793" cy="533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424595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 Profile</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166" t="4398" r="41695" b="6713"/>
          <a:stretch/>
        </p:blipFill>
        <p:spPr bwMode="auto">
          <a:xfrm>
            <a:off x="1295400" y="1439333"/>
            <a:ext cx="337540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930" t="3125" r="41931" b="6366"/>
          <a:stretch/>
        </p:blipFill>
        <p:spPr bwMode="auto">
          <a:xfrm>
            <a:off x="5105400" y="1371600"/>
            <a:ext cx="336761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4150102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Contact’s Profile Education Field</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166" t="3704" r="41435" b="6250"/>
          <a:stretch/>
        </p:blipFill>
        <p:spPr bwMode="auto">
          <a:xfrm>
            <a:off x="3506429" y="1447800"/>
            <a:ext cx="335669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500650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Contact’s Profile Education Field</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075" t="3958" r="42138" b="6250"/>
          <a:stretch/>
        </p:blipFill>
        <p:spPr bwMode="auto">
          <a:xfrm>
            <a:off x="3530779" y="1447800"/>
            <a:ext cx="3307991"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692184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 Screen</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075" t="4167" r="41786" b="6250"/>
          <a:stretch/>
        </p:blipFill>
        <p:spPr bwMode="auto">
          <a:xfrm>
            <a:off x="3510145" y="1447800"/>
            <a:ext cx="3349259"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540262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4000" dirty="0" smtClean="0">
                <a:latin typeface="AvantGarde" pitchFamily="34" charset="0"/>
              </a:rPr>
              <a:t>Connection Is Power</a:t>
            </a:r>
            <a:endParaRPr lang="en-US" sz="4000" dirty="0">
              <a:latin typeface="AvantGarde" pitchFamily="34" charset="0"/>
            </a:endParaRPr>
          </a:p>
        </p:txBody>
      </p:sp>
      <p:sp>
        <p:nvSpPr>
          <p:cNvPr id="3" name="Content Placeholder 2"/>
          <p:cNvSpPr>
            <a:spLocks noGrp="1"/>
          </p:cNvSpPr>
          <p:nvPr>
            <p:ph idx="1"/>
          </p:nvPr>
        </p:nvSpPr>
        <p:spPr>
          <a:xfrm>
            <a:off x="1219200" y="1295400"/>
            <a:ext cx="7714488" cy="4800600"/>
          </a:xfrm>
        </p:spPr>
        <p:txBody>
          <a:bodyPr>
            <a:normAutofit/>
          </a:bodyPr>
          <a:lstStyle/>
          <a:p>
            <a:pPr marL="82296" indent="0">
              <a:buNone/>
            </a:pPr>
            <a:r>
              <a:rPr lang="en-US" sz="2400" dirty="0">
                <a:latin typeface="AvantGarde" pitchFamily="34" charset="0"/>
              </a:rPr>
              <a:t>“Networking is not about just connecting people. It’s about connecting people with people, people with ideas, and people with opportunities.” </a:t>
            </a:r>
            <a:r>
              <a:rPr lang="en-US" sz="2400" dirty="0" smtClean="0">
                <a:latin typeface="AvantGarde" pitchFamily="34" charset="0"/>
              </a:rPr>
              <a:t/>
            </a:r>
            <a:br>
              <a:rPr lang="en-US" sz="2400" dirty="0" smtClean="0">
                <a:latin typeface="AvantGarde" pitchFamily="34" charset="0"/>
              </a:rPr>
            </a:br>
            <a:r>
              <a:rPr lang="en-US" sz="2400" dirty="0">
                <a:latin typeface="AvantGarde" pitchFamily="34" charset="0"/>
              </a:rPr>
              <a:t>― </a:t>
            </a:r>
            <a:r>
              <a:rPr lang="en-US" sz="2400" dirty="0" smtClean="0">
                <a:solidFill>
                  <a:srgbClr val="0070C0"/>
                </a:solidFill>
                <a:latin typeface="AvantGarde" pitchFamily="34" charset="0"/>
              </a:rPr>
              <a:t>Michele </a:t>
            </a:r>
            <a:r>
              <a:rPr lang="en-US" sz="2400" dirty="0" err="1" smtClean="0">
                <a:solidFill>
                  <a:srgbClr val="0070C0"/>
                </a:solidFill>
                <a:latin typeface="AvantGarde" pitchFamily="34" charset="0"/>
              </a:rPr>
              <a:t>Jennae</a:t>
            </a:r>
            <a:r>
              <a:rPr lang="en-US" sz="2400" dirty="0" smtClean="0">
                <a:latin typeface="AvantGarde" pitchFamily="34" charset="0"/>
              </a:rPr>
              <a:t>, personal business coach</a:t>
            </a:r>
          </a:p>
          <a:p>
            <a:pPr marL="82296" indent="0">
              <a:buNone/>
            </a:pPr>
            <a:r>
              <a:rPr lang="en-US" sz="2400" dirty="0" smtClean="0">
                <a:latin typeface="AvantGarde" pitchFamily="34" charset="0"/>
              </a:rPr>
              <a:t/>
            </a:r>
            <a:br>
              <a:rPr lang="en-US" sz="2400" dirty="0" smtClean="0">
                <a:latin typeface="AvantGarde" pitchFamily="34" charset="0"/>
              </a:rPr>
            </a:br>
            <a:r>
              <a:rPr lang="en-US" sz="2400" dirty="0">
                <a:latin typeface="AvantGarde" pitchFamily="34" charset="0"/>
              </a:rPr>
              <a:t>“Fully experiencing the connection that exists between us all is the secret to true contentment.” </a:t>
            </a:r>
            <a:r>
              <a:rPr lang="en-US" sz="2400" dirty="0" smtClean="0">
                <a:latin typeface="AvantGarde" pitchFamily="34" charset="0"/>
              </a:rPr>
              <a:t/>
            </a:r>
            <a:br>
              <a:rPr lang="en-US" sz="2400" dirty="0" smtClean="0">
                <a:latin typeface="AvantGarde" pitchFamily="34" charset="0"/>
              </a:rPr>
            </a:br>
            <a:r>
              <a:rPr lang="en-US" sz="2400" dirty="0">
                <a:latin typeface="AvantGarde" pitchFamily="34" charset="0"/>
              </a:rPr>
              <a:t>― </a:t>
            </a:r>
            <a:r>
              <a:rPr lang="en-US" sz="2400" dirty="0" smtClean="0">
                <a:solidFill>
                  <a:srgbClr val="0070C0"/>
                </a:solidFill>
                <a:latin typeface="AvantGarde" pitchFamily="34" charset="0"/>
              </a:rPr>
              <a:t>Simon </a:t>
            </a:r>
            <a:r>
              <a:rPr lang="en-US" sz="2400" dirty="0" err="1" smtClean="0">
                <a:solidFill>
                  <a:srgbClr val="0070C0"/>
                </a:solidFill>
                <a:latin typeface="AvantGarde" pitchFamily="34" charset="0"/>
              </a:rPr>
              <a:t>Boylan</a:t>
            </a:r>
            <a:r>
              <a:rPr lang="en-US" sz="2400" dirty="0" smtClean="0">
                <a:latin typeface="AvantGarde" pitchFamily="34" charset="0"/>
              </a:rPr>
              <a:t>, personal development specialist</a:t>
            </a:r>
            <a:endParaRPr lang="en-US" sz="2400" dirty="0">
              <a:latin typeface="AvantGarde"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3020" y="4572000"/>
            <a:ext cx="313188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899971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Scrolling</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075" t="4167" r="42020" b="6250"/>
          <a:stretch/>
        </p:blipFill>
        <p:spPr bwMode="auto">
          <a:xfrm>
            <a:off x="1754425" y="1422400"/>
            <a:ext cx="3125559" cy="450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893" t="3125" r="42080" b="6201"/>
          <a:stretch/>
        </p:blipFill>
        <p:spPr bwMode="auto">
          <a:xfrm>
            <a:off x="5410200" y="1393371"/>
            <a:ext cx="3347049" cy="4871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443565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Tags</a:t>
            </a:r>
            <a:endParaRPr lang="en-US" dirty="0"/>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075" t="3958" r="41786" b="6250"/>
          <a:stretch/>
        </p:blipFill>
        <p:spPr bwMode="auto">
          <a:xfrm>
            <a:off x="3514043" y="1447800"/>
            <a:ext cx="334146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2444601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Use tags</a:t>
            </a:r>
            <a:endParaRPr lang="en-US" dirty="0"/>
          </a:p>
        </p:txBody>
      </p:sp>
      <p:sp>
        <p:nvSpPr>
          <p:cNvPr id="3" name="Content Placeholder 2"/>
          <p:cNvSpPr>
            <a:spLocks noGrp="1"/>
          </p:cNvSpPr>
          <p:nvPr>
            <p:ph idx="1"/>
          </p:nvPr>
        </p:nvSpPr>
        <p:spPr/>
        <p:txBody>
          <a:bodyPr/>
          <a:lstStyle/>
          <a:p>
            <a:r>
              <a:rPr lang="en-US" dirty="0" smtClean="0"/>
              <a:t>Find work</a:t>
            </a:r>
          </a:p>
          <a:p>
            <a:r>
              <a:rPr lang="en-US" dirty="0" smtClean="0"/>
              <a:t>Find talent</a:t>
            </a:r>
          </a:p>
          <a:p>
            <a:r>
              <a:rPr lang="en-US" dirty="0" smtClean="0"/>
              <a:t>Special topic advice</a:t>
            </a:r>
          </a:p>
          <a:p>
            <a:r>
              <a:rPr lang="en-US" dirty="0" smtClean="0"/>
              <a:t>Specialty groups </a:t>
            </a:r>
          </a:p>
          <a:p>
            <a:pPr lvl="1"/>
            <a:r>
              <a:rPr lang="en-US" dirty="0" smtClean="0"/>
              <a:t>Athletic</a:t>
            </a:r>
          </a:p>
          <a:p>
            <a:pPr lvl="1"/>
            <a:r>
              <a:rPr lang="en-US" dirty="0" smtClean="0"/>
              <a:t>School</a:t>
            </a:r>
          </a:p>
          <a:p>
            <a:pPr lvl="1"/>
            <a:r>
              <a:rPr lang="en-US" dirty="0" smtClean="0"/>
              <a:t>Extracurricular</a:t>
            </a:r>
          </a:p>
          <a:p>
            <a:r>
              <a:rPr lang="en-US" dirty="0" smtClean="0"/>
              <a:t>Temporary tags</a:t>
            </a:r>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595584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a:t>
            </a:r>
            <a:endParaRPr lang="en-US" dirty="0"/>
          </a:p>
        </p:txBody>
      </p:sp>
      <p:sp>
        <p:nvSpPr>
          <p:cNvPr id="3" name="Content Placeholder 2"/>
          <p:cNvSpPr>
            <a:spLocks noGrp="1"/>
          </p:cNvSpPr>
          <p:nvPr>
            <p:ph idx="1"/>
          </p:nvPr>
        </p:nvSpPr>
        <p:spPr/>
        <p:txBody>
          <a:bodyPr/>
          <a:lstStyle/>
          <a:p>
            <a:r>
              <a:rPr lang="en-US" dirty="0" smtClean="0"/>
              <a:t>Communicate</a:t>
            </a:r>
          </a:p>
          <a:p>
            <a:r>
              <a:rPr lang="en-US" dirty="0" smtClean="0"/>
              <a:t>Coordinate</a:t>
            </a:r>
          </a:p>
          <a:p>
            <a:r>
              <a:rPr lang="en-US" dirty="0" smtClean="0"/>
              <a:t>Organize</a:t>
            </a:r>
          </a:p>
          <a:p>
            <a:endParaRPr lang="en-US" dirty="0"/>
          </a:p>
          <a:p>
            <a:pPr marL="82296" indent="0">
              <a:buNone/>
            </a:pPr>
            <a:r>
              <a:rPr lang="en-US" dirty="0" smtClean="0"/>
              <a:t>Subjective vs. Objective Tags</a:t>
            </a:r>
            <a:endParaRPr lang="en-US" dirty="0"/>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048078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912" y="274638"/>
            <a:ext cx="7943088" cy="1143000"/>
          </a:xfrm>
        </p:spPr>
        <p:txBody>
          <a:bodyPr>
            <a:normAutofit/>
          </a:bodyPr>
          <a:lstStyle/>
          <a:p>
            <a:r>
              <a:rPr lang="en-US" sz="4000" dirty="0" smtClean="0"/>
              <a:t>What Else is Tagged</a:t>
            </a:r>
            <a:endParaRPr lang="en-US" sz="4000" dirty="0"/>
          </a:p>
        </p:txBody>
      </p:sp>
      <p:graphicFrame>
        <p:nvGraphicFramePr>
          <p:cNvPr id="6" name="Diagram 5"/>
          <p:cNvGraphicFramePr/>
          <p:nvPr>
            <p:extLst>
              <p:ext uri="{D42A27DB-BD31-4B8C-83A1-F6EECF244321}">
                <p14:modId xmlns:p14="http://schemas.microsoft.com/office/powerpoint/2010/main" val="114089007"/>
              </p:ext>
            </p:extLst>
          </p:nvPr>
        </p:nvGraphicFramePr>
        <p:xfrm>
          <a:off x="1295400" y="1573564"/>
          <a:ext cx="7543800" cy="4141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Hexagon 4"/>
          <p:cNvSpPr/>
          <p:nvPr/>
        </p:nvSpPr>
        <p:spPr>
          <a:xfrm>
            <a:off x="1295400" y="3276600"/>
            <a:ext cx="1752600" cy="1600200"/>
          </a:xfrm>
          <a:prstGeom prst="hexag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70C0"/>
                </a:solidFill>
              </a:rPr>
              <a:t>Search</a:t>
            </a:r>
            <a:endParaRPr lang="en-US" sz="2200" b="1" dirty="0">
              <a:solidFill>
                <a:srgbClr val="0070C0"/>
              </a:solidFill>
            </a:endParaRPr>
          </a:p>
        </p:txBody>
      </p:sp>
      <p:sp>
        <p:nvSpPr>
          <p:cNvPr id="8" name="Hexagon 7"/>
          <p:cNvSpPr/>
          <p:nvPr/>
        </p:nvSpPr>
        <p:spPr>
          <a:xfrm>
            <a:off x="4191000" y="1600200"/>
            <a:ext cx="1752600" cy="1600200"/>
          </a:xfrm>
          <a:prstGeom prst="hexag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70C0"/>
                </a:solidFill>
              </a:rPr>
              <a:t>Newsfeed</a:t>
            </a:r>
            <a:endParaRPr lang="en-US" sz="1600" b="1" dirty="0">
              <a:solidFill>
                <a:srgbClr val="0070C0"/>
              </a:solidFill>
            </a:endParaRPr>
          </a:p>
        </p:txBody>
      </p:sp>
      <p:sp>
        <p:nvSpPr>
          <p:cNvPr id="9" name="Hexagon 8"/>
          <p:cNvSpPr/>
          <p:nvPr/>
        </p:nvSpPr>
        <p:spPr>
          <a:xfrm>
            <a:off x="7086600" y="3200400"/>
            <a:ext cx="1752600" cy="1600200"/>
          </a:xfrm>
          <a:prstGeom prst="hexag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70C0"/>
                </a:solidFill>
              </a:rPr>
              <a:t>Bucket</a:t>
            </a:r>
            <a:endParaRPr lang="en-US" sz="2400" b="1" dirty="0">
              <a:solidFill>
                <a:srgbClr val="0070C0"/>
              </a:solidFill>
            </a:endParaRPr>
          </a:p>
        </p:txBody>
      </p:sp>
      <p:sp>
        <p:nvSpPr>
          <p:cNvPr id="10" name="Hexagon 9"/>
          <p:cNvSpPr/>
          <p:nvPr/>
        </p:nvSpPr>
        <p:spPr>
          <a:xfrm>
            <a:off x="5638800" y="4114800"/>
            <a:ext cx="1752600" cy="1600200"/>
          </a:xfrm>
          <a:prstGeom prst="hexag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70C0"/>
                </a:solidFill>
              </a:rPr>
              <a:t>Zagat Stars</a:t>
            </a:r>
            <a:endParaRPr lang="en-US" sz="2400" b="1" dirty="0">
              <a:solidFill>
                <a:srgbClr val="0070C0"/>
              </a:solidFill>
            </a:endParaRPr>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062529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Gamification</a:t>
            </a:r>
            <a:r>
              <a:rPr lang="en-US" dirty="0" smtClean="0"/>
              <a:t>- Entertainment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Hot or Not</a:t>
            </a:r>
          </a:p>
          <a:p>
            <a:r>
              <a:rPr lang="en-US" dirty="0" smtClean="0"/>
              <a:t>150 people for the wedding</a:t>
            </a:r>
          </a:p>
          <a:p>
            <a:r>
              <a:rPr lang="en-US" dirty="0" smtClean="0"/>
              <a:t>BFF Tags</a:t>
            </a:r>
          </a:p>
          <a:p>
            <a:r>
              <a:rPr lang="en-US" dirty="0" smtClean="0"/>
              <a:t>Tinder Tags (you have a match)</a:t>
            </a:r>
          </a:p>
          <a:p>
            <a:r>
              <a:rPr lang="en-US" dirty="0" smtClean="0"/>
              <a:t>Cascading </a:t>
            </a:r>
            <a:r>
              <a:rPr lang="en-US" dirty="0"/>
              <a:t>n</a:t>
            </a:r>
            <a:r>
              <a:rPr lang="en-US" dirty="0" smtClean="0"/>
              <a:t>ews of Tags</a:t>
            </a:r>
          </a:p>
          <a:p>
            <a:r>
              <a:rPr lang="en-US" dirty="0" smtClean="0"/>
              <a:t>Bring in news related to Tags</a:t>
            </a:r>
          </a:p>
          <a:p>
            <a:r>
              <a:rPr lang="en-US" dirty="0" smtClean="0"/>
              <a:t>Swipe into categories and get rewards/badges</a:t>
            </a:r>
          </a:p>
          <a:p>
            <a:r>
              <a:rPr lang="en-US" dirty="0" smtClean="0"/>
              <a:t>Add companies</a:t>
            </a:r>
          </a:p>
          <a:p>
            <a:r>
              <a:rPr lang="en-US" dirty="0" smtClean="0"/>
              <a:t>Trivia</a:t>
            </a:r>
          </a:p>
          <a:p>
            <a:endParaRPr lang="en-US" dirty="0"/>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413235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Test</a:t>
            </a:r>
            <a:endParaRPr lang="en-US" dirty="0"/>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4206216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i="1" dirty="0" smtClean="0">
                <a:latin typeface="AvantGarde" pitchFamily="34" charset="0"/>
              </a:rPr>
              <a:t>Bee Tagged</a:t>
            </a:r>
            <a:br>
              <a:rPr lang="en-US" sz="4000" b="1" i="1" dirty="0" smtClean="0">
                <a:latin typeface="AvantGarde" pitchFamily="34" charset="0"/>
              </a:rPr>
            </a:br>
            <a:endParaRPr lang="en-US" sz="3000" b="1" i="1" dirty="0">
              <a:latin typeface="AvantGarde" pitchFamily="34" charset="0"/>
            </a:endParaRPr>
          </a:p>
        </p:txBody>
      </p:sp>
      <p:pic>
        <p:nvPicPr>
          <p:cNvPr id="2051"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762000" y="838200"/>
            <a:ext cx="36226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031"/>
          <a:stretch/>
        </p:blipFill>
        <p:spPr bwMode="auto">
          <a:xfrm rot="1314050">
            <a:off x="5892448" y="410590"/>
            <a:ext cx="2286500" cy="466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08426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51"/>
                                        </p:tgtEl>
                                        <p:attrNameLst>
                                          <p:attrName>r</p:attrName>
                                        </p:attrNameLst>
                                      </p:cBhvr>
                                    </p:animRot>
                                    <p:animRot by="-240000">
                                      <p:cBhvr>
                                        <p:cTn id="7" dur="200" fill="hold">
                                          <p:stCondLst>
                                            <p:cond delay="200"/>
                                          </p:stCondLst>
                                        </p:cTn>
                                        <p:tgtEl>
                                          <p:spTgt spid="2051"/>
                                        </p:tgtEl>
                                        <p:attrNameLst>
                                          <p:attrName>r</p:attrName>
                                        </p:attrNameLst>
                                      </p:cBhvr>
                                    </p:animRot>
                                    <p:animRot by="240000">
                                      <p:cBhvr>
                                        <p:cTn id="8" dur="200" fill="hold">
                                          <p:stCondLst>
                                            <p:cond delay="400"/>
                                          </p:stCondLst>
                                        </p:cTn>
                                        <p:tgtEl>
                                          <p:spTgt spid="2051"/>
                                        </p:tgtEl>
                                        <p:attrNameLst>
                                          <p:attrName>r</p:attrName>
                                        </p:attrNameLst>
                                      </p:cBhvr>
                                    </p:animRot>
                                    <p:animRot by="-240000">
                                      <p:cBhvr>
                                        <p:cTn id="9" dur="200" fill="hold">
                                          <p:stCondLst>
                                            <p:cond delay="600"/>
                                          </p:stCondLst>
                                        </p:cTn>
                                        <p:tgtEl>
                                          <p:spTgt spid="2051"/>
                                        </p:tgtEl>
                                        <p:attrNameLst>
                                          <p:attrName>r</p:attrName>
                                        </p:attrNameLst>
                                      </p:cBhvr>
                                    </p:animRot>
                                    <p:animRot by="120000">
                                      <p:cBhvr>
                                        <p:cTn id="10" dur="200" fill="hold">
                                          <p:stCondLst>
                                            <p:cond delay="800"/>
                                          </p:stCondLst>
                                        </p:cTn>
                                        <p:tgtEl>
                                          <p:spTgt spid="20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i="1" dirty="0" smtClean="0">
                <a:latin typeface="AvantGarde" pitchFamily="34" charset="0"/>
              </a:rPr>
              <a:t>Bee Tagged</a:t>
            </a:r>
            <a:r>
              <a:rPr lang="en-US" b="1" dirty="0" smtClean="0">
                <a:latin typeface="AvantGarde" pitchFamily="34" charset="0"/>
              </a:rPr>
              <a:t/>
            </a:r>
            <a:br>
              <a:rPr lang="en-US" b="1" dirty="0" smtClean="0">
                <a:latin typeface="AvantGarde" pitchFamily="34" charset="0"/>
              </a:rPr>
            </a:br>
            <a:r>
              <a:rPr lang="en-US" sz="2200" b="1" dirty="0" smtClean="0">
                <a:latin typeface="AvantGarde" pitchFamily="34" charset="0"/>
              </a:rPr>
              <a:t>Contact. Search</a:t>
            </a:r>
            <a:r>
              <a:rPr lang="en-US" sz="2400" b="1" dirty="0" smtClean="0">
                <a:latin typeface="AvantGarde" pitchFamily="34" charset="0"/>
              </a:rPr>
              <a:t>.</a:t>
            </a:r>
            <a:endParaRPr lang="en-US" sz="2400" b="1" dirty="0">
              <a:latin typeface="AvantGarde" pitchFamily="34" charset="0"/>
            </a:endParaRPr>
          </a:p>
        </p:txBody>
      </p:sp>
      <p:sp>
        <p:nvSpPr>
          <p:cNvPr id="3" name="TextBox 2"/>
          <p:cNvSpPr txBox="1"/>
          <p:nvPr/>
        </p:nvSpPr>
        <p:spPr>
          <a:xfrm>
            <a:off x="3352800" y="1600200"/>
            <a:ext cx="5791200" cy="2616101"/>
          </a:xfrm>
          <a:prstGeom prst="rect">
            <a:avLst/>
          </a:prstGeom>
          <a:noFill/>
        </p:spPr>
        <p:txBody>
          <a:bodyPr wrap="square" rtlCol="0">
            <a:spAutoFit/>
          </a:bodyPr>
          <a:lstStyle/>
          <a:p>
            <a:r>
              <a:rPr lang="en-US" b="1" dirty="0" smtClean="0"/>
              <a:t>What Does </a:t>
            </a:r>
            <a:r>
              <a:rPr lang="en-US" b="1" i="1" dirty="0" smtClean="0"/>
              <a:t>Bee Tagged</a:t>
            </a:r>
            <a:r>
              <a:rPr lang="en-US" b="1" dirty="0" smtClean="0"/>
              <a:t> DO?</a:t>
            </a:r>
          </a:p>
          <a:p>
            <a:endParaRPr lang="en-US" b="1" dirty="0" smtClean="0"/>
          </a:p>
          <a:p>
            <a:r>
              <a:rPr lang="en-US" sz="2000" b="1" dirty="0" smtClean="0"/>
              <a:t>App to Find, Sort, &amp; Group your contacts.</a:t>
            </a:r>
            <a:endParaRPr lang="en-US" b="1" dirty="0" smtClean="0"/>
          </a:p>
          <a:p>
            <a:endParaRPr lang="en-US" b="1" dirty="0" smtClean="0"/>
          </a:p>
          <a:p>
            <a:pPr marL="285750" indent="-285750">
              <a:buFont typeface="Wingdings" panose="05000000000000000000" pitchFamily="2" charset="2"/>
              <a:buChar char="§"/>
            </a:pPr>
            <a:r>
              <a:rPr lang="en-US" b="1" dirty="0" smtClean="0"/>
              <a:t>Personalized tags of how YOU see YOUR world</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Search YOUR world as you define it</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Stay updated with contacts that matter to YOU</a:t>
            </a:r>
            <a:endParaRPr lang="en-US" b="1"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31"/>
          <a:stretch/>
        </p:blipFill>
        <p:spPr bwMode="auto">
          <a:xfrm rot="20814050">
            <a:off x="574798" y="579442"/>
            <a:ext cx="2286500" cy="466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2"/>
          <p:cNvSpPr txBox="1"/>
          <p:nvPr/>
        </p:nvSpPr>
        <p:spPr>
          <a:xfrm>
            <a:off x="18393" y="5334000"/>
            <a:ext cx="9144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solidFill>
                  <a:srgbClr val="0070C0"/>
                </a:solidFill>
              </a:rPr>
              <a:t>Solves Need to Easily Sort &amp; Search Contact List: </a:t>
            </a:r>
          </a:p>
          <a:p>
            <a:pPr algn="ctr"/>
            <a:r>
              <a:rPr lang="en-US" sz="2400" b="1" dirty="0" smtClean="0">
                <a:solidFill>
                  <a:srgbClr val="0070C0"/>
                </a:solidFill>
              </a:rPr>
              <a:t>Improves Social &amp; Professional Networking</a:t>
            </a:r>
            <a:endParaRPr lang="en-US" sz="2400" b="1" dirty="0">
              <a:solidFill>
                <a:srgbClr val="0070C0"/>
              </a:solidFill>
            </a:endParaRPr>
          </a:p>
        </p:txBody>
      </p:sp>
      <p:sp>
        <p:nvSpPr>
          <p:cNvPr id="4" name="Footer Placeholder 3"/>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354257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1" fontAlgn="base" hangingPunct="1">
              <a:spcBef>
                <a:spcPct val="0"/>
              </a:spcBef>
              <a:spcAft>
                <a:spcPct val="0"/>
              </a:spcAft>
              <a:defRPr sz="3200" b="0" i="0" kern="1200" cap="none">
                <a:solidFill>
                  <a:schemeClr val="tx2">
                    <a:lumMod val="75000"/>
                  </a:schemeClr>
                </a:solidFill>
                <a:latin typeface="Arial"/>
                <a:ea typeface="ＭＳ Ｐゴシック" pitchFamily="34"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9pPr>
          </a:lstStyle>
          <a:p>
            <a:r>
              <a:rPr lang="en-US" b="1" i="1" dirty="0" smtClean="0">
                <a:latin typeface="AvantGarde" pitchFamily="34" charset="0"/>
              </a:rPr>
              <a:t>Development Process &amp; Ideation</a:t>
            </a:r>
            <a:endParaRPr lang="en-US" b="1" i="1" dirty="0">
              <a:latin typeface="AvantGarde" pitchFamily="34" charset="0"/>
            </a:endParaRPr>
          </a:p>
        </p:txBody>
      </p:sp>
      <p:sp>
        <p:nvSpPr>
          <p:cNvPr id="3" name="Content Placeholder 2"/>
          <p:cNvSpPr>
            <a:spLocks noGrp="1"/>
          </p:cNvSpPr>
          <p:nvPr>
            <p:ph idx="1"/>
          </p:nvPr>
        </p:nvSpPr>
        <p:spPr>
          <a:xfrm>
            <a:off x="914400" y="1216098"/>
            <a:ext cx="8229600" cy="1828800"/>
          </a:xfrm>
        </p:spPr>
        <p:txBody>
          <a:bodyPr>
            <a:normAutofit fontScale="47500" lnSpcReduction="20000"/>
          </a:bodyPr>
          <a:lstStyle/>
          <a:p>
            <a:r>
              <a:rPr lang="en-US" dirty="0" smtClean="0"/>
              <a:t>Separation in scale:</a:t>
            </a:r>
          </a:p>
          <a:p>
            <a:pPr marL="0" indent="0">
              <a:buNone/>
            </a:pPr>
            <a:r>
              <a:rPr lang="en-US" dirty="0" smtClean="0"/>
              <a:t>      </a:t>
            </a:r>
            <a:r>
              <a:rPr lang="en-US" dirty="0"/>
              <a:t>- Expand users’ networks through Facebook</a:t>
            </a:r>
          </a:p>
          <a:p>
            <a:pPr marL="0" indent="0">
              <a:buNone/>
            </a:pPr>
            <a:endParaRPr lang="en-US" dirty="0" smtClean="0"/>
          </a:p>
          <a:p>
            <a:r>
              <a:rPr lang="en-US" dirty="0" smtClean="0"/>
              <a:t>Separation in condition: </a:t>
            </a:r>
          </a:p>
          <a:p>
            <a:pPr marL="0" indent="0">
              <a:buNone/>
            </a:pPr>
            <a:r>
              <a:rPr lang="en-US" dirty="0"/>
              <a:t> </a:t>
            </a:r>
            <a:r>
              <a:rPr lang="en-US" dirty="0" smtClean="0"/>
              <a:t>     - Users can update social media profiles dynamically and keep privacy</a:t>
            </a:r>
          </a:p>
          <a:p>
            <a:pPr marL="0" indent="0">
              <a:buNone/>
            </a:pPr>
            <a:r>
              <a:rPr lang="en-US" dirty="0" smtClean="0"/>
              <a:t>      </a:t>
            </a:r>
            <a:r>
              <a:rPr lang="en-US" dirty="0"/>
              <a:t>- </a:t>
            </a:r>
            <a:r>
              <a:rPr lang="en-US" dirty="0" smtClean="0"/>
              <a:t>Users’ exclusive </a:t>
            </a:r>
            <a:r>
              <a:rPr lang="en-US" dirty="0"/>
              <a:t>right to share information or tags to </a:t>
            </a:r>
            <a:r>
              <a:rPr lang="en-US" dirty="0" smtClean="0"/>
              <a:t>public</a:t>
            </a:r>
            <a:endParaRPr lang="en-US" dirty="0"/>
          </a:p>
        </p:txBody>
      </p:sp>
      <p:sp>
        <p:nvSpPr>
          <p:cNvPr id="4" name="Title 1"/>
          <p:cNvSpPr txBox="1">
            <a:spLocks/>
          </p:cNvSpPr>
          <p:nvPr/>
        </p:nvSpPr>
        <p:spPr bwMode="auto">
          <a:xfrm>
            <a:off x="-76200" y="30220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b="0" i="0" kern="1200" cap="none">
                <a:solidFill>
                  <a:schemeClr val="tx2">
                    <a:lumMod val="75000"/>
                  </a:schemeClr>
                </a:solidFill>
                <a:latin typeface="Arial"/>
                <a:ea typeface="ＭＳ Ｐゴシック" pitchFamily="34"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9pPr>
          </a:lstStyle>
          <a:p>
            <a:pPr algn="ctr"/>
            <a:endParaRPr lang="en-US" sz="2400" dirty="0" smtClean="0"/>
          </a:p>
        </p:txBody>
      </p:sp>
      <p:graphicFrame>
        <p:nvGraphicFramePr>
          <p:cNvPr id="5" name="Table 4"/>
          <p:cNvGraphicFramePr>
            <a:graphicFrameLocks noGrp="1"/>
          </p:cNvGraphicFramePr>
          <p:nvPr>
            <p:extLst>
              <p:ext uri="{D42A27DB-BD31-4B8C-83A1-F6EECF244321}">
                <p14:modId xmlns:p14="http://schemas.microsoft.com/office/powerpoint/2010/main" val="4116626845"/>
              </p:ext>
            </p:extLst>
          </p:nvPr>
        </p:nvGraphicFramePr>
        <p:xfrm>
          <a:off x="685800" y="3534365"/>
          <a:ext cx="7391398" cy="2790235"/>
        </p:xfrm>
        <a:graphic>
          <a:graphicData uri="http://schemas.openxmlformats.org/drawingml/2006/table">
            <a:tbl>
              <a:tblPr>
                <a:tableStyleId>{22838BEF-8BB2-4498-84A7-C5851F593DF1}</a:tableStyleId>
              </a:tblPr>
              <a:tblGrid>
                <a:gridCol w="1535137"/>
                <a:gridCol w="1952087"/>
                <a:gridCol w="1952087"/>
                <a:gridCol w="1952087"/>
              </a:tblGrid>
              <a:tr h="248358">
                <a:tc>
                  <a:txBody>
                    <a:bodyPr/>
                    <a:lstStyle/>
                    <a:p>
                      <a:pPr algn="ctr" fontAlgn="b"/>
                      <a:r>
                        <a:rPr lang="en-US" sz="1100" u="none" strike="noStrike" dirty="0">
                          <a:effectLst/>
                        </a:rPr>
                        <a:t> </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1" i="1" u="none" strike="noStrike" dirty="0">
                          <a:effectLst/>
                        </a:rPr>
                        <a:t>Past</a:t>
                      </a:r>
                      <a:endParaRPr lang="en-US" sz="1600" b="1" i="1"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1" i="1" u="none" strike="noStrike" dirty="0">
                          <a:effectLst/>
                        </a:rPr>
                        <a:t>Present</a:t>
                      </a:r>
                      <a:endParaRPr lang="en-US" sz="1600" b="1" i="1"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1" i="1" u="none" strike="noStrike" dirty="0">
                          <a:solidFill>
                            <a:schemeClr val="bg1"/>
                          </a:solidFill>
                          <a:effectLst/>
                        </a:rPr>
                        <a:t>Future</a:t>
                      </a:r>
                      <a:endParaRPr lang="en-US" sz="1600" b="1" i="1" u="none" strike="noStrike" dirty="0">
                        <a:solidFill>
                          <a:schemeClr val="bg1"/>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solidFill>
                      <a:srgbClr val="0070C0"/>
                    </a:solidFill>
                  </a:tcPr>
                </a:tc>
              </a:tr>
              <a:tr h="883052">
                <a:tc>
                  <a:txBody>
                    <a:bodyPr/>
                    <a:lstStyle/>
                    <a:p>
                      <a:pPr algn="ctr" fontAlgn="b"/>
                      <a:r>
                        <a:rPr lang="en-US" sz="1600" b="1" i="1" u="none" strike="noStrike" dirty="0">
                          <a:effectLst/>
                        </a:rPr>
                        <a:t>Super System</a:t>
                      </a:r>
                      <a:endParaRPr lang="en-US" sz="1600" b="1"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1" u="none" strike="noStrike" dirty="0" smtClean="0">
                          <a:effectLst/>
                        </a:rPr>
                        <a:t>Calendars </a:t>
                      </a:r>
                      <a:r>
                        <a:rPr lang="en-US" sz="1100" b="1" u="none" strike="noStrike" dirty="0">
                          <a:effectLst/>
                        </a:rPr>
                        <a:t>to auto sync or organize contacts</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1" u="none" strike="noStrike" dirty="0">
                          <a:effectLst/>
                        </a:rPr>
                        <a:t>Mobile </a:t>
                      </a:r>
                      <a:r>
                        <a:rPr lang="en-US" sz="1100" b="1" u="none" strike="noStrike" dirty="0" smtClean="0">
                          <a:effectLst/>
                        </a:rPr>
                        <a:t>platform, </a:t>
                      </a:r>
                      <a:r>
                        <a:rPr lang="en-US" sz="1100" b="1" u="none" strike="noStrike" dirty="0">
                          <a:effectLst/>
                        </a:rPr>
                        <a:t>internet, and smartphone</a:t>
                      </a:r>
                      <a:endParaRPr lang="en-US" sz="1100" b="1"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smtClean="0">
                          <a:solidFill>
                            <a:schemeClr val="bg1"/>
                          </a:solidFill>
                          <a:effectLst/>
                        </a:rPr>
                        <a:t>Interchangeable </a:t>
                      </a:r>
                      <a:r>
                        <a:rPr lang="en-US" sz="1100" b="1" u="none" strike="noStrike" dirty="0">
                          <a:solidFill>
                            <a:schemeClr val="bg1"/>
                          </a:solidFill>
                          <a:effectLst/>
                        </a:rPr>
                        <a:t>tagged </a:t>
                      </a:r>
                      <a:r>
                        <a:rPr lang="en-US" sz="1100" b="1" u="none" strike="noStrike" dirty="0" smtClean="0">
                          <a:solidFill>
                            <a:schemeClr val="bg1"/>
                          </a:solidFill>
                          <a:effectLst/>
                        </a:rPr>
                        <a:t>info </a:t>
                      </a:r>
                      <a:r>
                        <a:rPr lang="en-US" sz="1100" b="1" u="none" strike="noStrike" dirty="0">
                          <a:solidFill>
                            <a:schemeClr val="bg1"/>
                          </a:solidFill>
                          <a:effectLst/>
                        </a:rPr>
                        <a:t>when switching </a:t>
                      </a:r>
                      <a:r>
                        <a:rPr lang="en-US" sz="1100" b="1" u="none" strike="noStrike" dirty="0" smtClean="0">
                          <a:solidFill>
                            <a:schemeClr val="bg1"/>
                          </a:solidFill>
                          <a:effectLst/>
                        </a:rPr>
                        <a:t>phone platform</a:t>
                      </a:r>
                      <a:endParaRPr lang="en-US" sz="11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35877">
                <a:tc>
                  <a:txBody>
                    <a:bodyPr/>
                    <a:lstStyle/>
                    <a:p>
                      <a:pPr algn="ctr" fontAlgn="b"/>
                      <a:r>
                        <a:rPr lang="en-US" sz="1600" b="1" i="1" u="none" strike="noStrike" dirty="0">
                          <a:effectLst/>
                        </a:rPr>
                        <a:t>System</a:t>
                      </a:r>
                      <a:endParaRPr lang="en-US" sz="1600" b="1"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1" u="none" strike="noStrike" dirty="0">
                          <a:effectLst/>
                        </a:rPr>
                        <a:t>Memorize </a:t>
                      </a:r>
                      <a:r>
                        <a:rPr lang="en-US" sz="1100" b="1" u="none" strike="noStrike" dirty="0" smtClean="0">
                          <a:effectLst/>
                        </a:rPr>
                        <a:t>contact name</a:t>
                      </a:r>
                      <a:endParaRPr lang="en-US" sz="1100" b="1"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100" b="1" u="none" strike="noStrike" dirty="0" smtClean="0">
                          <a:effectLst/>
                        </a:rPr>
                        <a:t>Searching/grouping </a:t>
                      </a:r>
                      <a:r>
                        <a:rPr lang="en-US" sz="1100" b="1" u="none" strike="noStrike" dirty="0">
                          <a:effectLst/>
                        </a:rPr>
                        <a:t>contacts </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smtClean="0">
                          <a:solidFill>
                            <a:schemeClr val="bg1"/>
                          </a:solidFill>
                          <a:effectLst/>
                        </a:rPr>
                        <a:t>App to organize</a:t>
                      </a:r>
                      <a:endParaRPr lang="en-US" sz="11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919846">
                <a:tc>
                  <a:txBody>
                    <a:bodyPr/>
                    <a:lstStyle/>
                    <a:p>
                      <a:pPr algn="ctr" fontAlgn="b"/>
                      <a:r>
                        <a:rPr lang="en-US" sz="1600" b="1" i="1" u="none" strike="noStrike" dirty="0">
                          <a:effectLst/>
                        </a:rPr>
                        <a:t>Sub </a:t>
                      </a:r>
                      <a:r>
                        <a:rPr lang="en-US" sz="1600" b="1" i="1" u="none" strike="noStrike" dirty="0" smtClean="0">
                          <a:effectLst/>
                        </a:rPr>
                        <a:t>System</a:t>
                      </a:r>
                      <a:endParaRPr lang="en-US" sz="1600" b="1"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1" u="none" strike="noStrike" dirty="0">
                          <a:effectLst/>
                        </a:rPr>
                        <a:t>Favorites, organizing contacts by </a:t>
                      </a:r>
                      <a:r>
                        <a:rPr lang="en-US" sz="1100" b="1" u="none" strike="noStrike" dirty="0" smtClean="0">
                          <a:effectLst/>
                        </a:rPr>
                        <a:t>most used</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1" u="none" strike="noStrike" dirty="0">
                          <a:effectLst/>
                        </a:rPr>
                        <a:t>Mobile application (Facebook, </a:t>
                      </a:r>
                      <a:r>
                        <a:rPr lang="en-US" sz="1100" b="1" u="none" strike="noStrike" dirty="0" err="1">
                          <a:effectLst/>
                        </a:rPr>
                        <a:t>Linkedin</a:t>
                      </a:r>
                      <a:r>
                        <a:rPr lang="en-US" sz="1100" b="1" u="none" strike="noStrike" dirty="0">
                          <a:effectLst/>
                        </a:rPr>
                        <a:t>), users, </a:t>
                      </a:r>
                      <a:r>
                        <a:rPr lang="en-US" sz="1100" b="1" u="none" strike="noStrike" dirty="0" smtClean="0">
                          <a:effectLst/>
                        </a:rPr>
                        <a:t>friends/families </a:t>
                      </a:r>
                      <a:r>
                        <a:rPr lang="en-US" sz="1100" b="1" u="none" strike="noStrike" dirty="0">
                          <a:effectLst/>
                        </a:rPr>
                        <a:t>in user’s </a:t>
                      </a:r>
                      <a:r>
                        <a:rPr lang="en-US" sz="1100" b="1" u="none" strike="noStrike" dirty="0" smtClean="0">
                          <a:effectLst/>
                        </a:rPr>
                        <a:t>networks</a:t>
                      </a:r>
                      <a:endParaRPr lang="en-US" sz="1100" b="1"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100" b="1" u="none" strike="noStrike" dirty="0" smtClean="0">
                          <a:solidFill>
                            <a:schemeClr val="bg1"/>
                          </a:solidFill>
                          <a:effectLst/>
                        </a:rPr>
                        <a:t>Auto</a:t>
                      </a:r>
                      <a:r>
                        <a:rPr lang="en-US" sz="1100" b="1" u="none" strike="noStrike" baseline="0" dirty="0" smtClean="0">
                          <a:solidFill>
                            <a:schemeClr val="bg1"/>
                          </a:solidFill>
                          <a:effectLst/>
                        </a:rPr>
                        <a:t> Group, Auto Update</a:t>
                      </a:r>
                      <a:endParaRPr lang="en-US" sz="11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bl>
          </a:graphicData>
        </a:graphic>
      </p:graphicFrame>
      <p:grpSp>
        <p:nvGrpSpPr>
          <p:cNvPr id="14" name="Group 13"/>
          <p:cNvGrpSpPr/>
          <p:nvPr/>
        </p:nvGrpSpPr>
        <p:grpSpPr>
          <a:xfrm>
            <a:off x="5791200" y="3197298"/>
            <a:ext cx="3733800" cy="2743200"/>
            <a:chOff x="6019800" y="2971800"/>
            <a:chExt cx="3733800" cy="2743200"/>
          </a:xfrm>
        </p:grpSpPr>
        <p:cxnSp>
          <p:nvCxnSpPr>
            <p:cNvPr id="7" name="Straight Arrow Connector 6"/>
            <p:cNvCxnSpPr/>
            <p:nvPr/>
          </p:nvCxnSpPr>
          <p:spPr>
            <a:xfrm flipH="1">
              <a:off x="8382000" y="3368040"/>
              <a:ext cx="152400" cy="5867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10400" y="2971800"/>
              <a:ext cx="2743200" cy="369332"/>
            </a:xfrm>
            <a:prstGeom prst="rect">
              <a:avLst/>
            </a:prstGeom>
            <a:noFill/>
          </p:spPr>
          <p:txBody>
            <a:bodyPr wrap="square" rtlCol="0">
              <a:spAutoFit/>
              <a:scene3d>
                <a:camera prst="orthographicFront">
                  <a:rot lat="0" lon="0" rev="21000000"/>
                </a:camera>
                <a:lightRig rig="threePt" dir="t"/>
              </a:scene3d>
            </a:bodyPr>
            <a:lstStyle/>
            <a:p>
              <a:r>
                <a:rPr lang="en-US" i="1" dirty="0" smtClean="0">
                  <a:solidFill>
                    <a:srgbClr val="FF0000"/>
                  </a:solidFill>
                </a:rPr>
                <a:t>Our Areas of Impact</a:t>
              </a:r>
              <a:endParaRPr lang="en-US" i="1" dirty="0">
                <a:solidFill>
                  <a:srgbClr val="FF0000"/>
                </a:solidFill>
              </a:endParaRPr>
            </a:p>
          </p:txBody>
        </p:sp>
        <p:cxnSp>
          <p:nvCxnSpPr>
            <p:cNvPr id="10" name="Straight Arrow Connector 9"/>
            <p:cNvCxnSpPr/>
            <p:nvPr/>
          </p:nvCxnSpPr>
          <p:spPr>
            <a:xfrm flipH="1">
              <a:off x="8305800" y="3520440"/>
              <a:ext cx="381000" cy="128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19800" y="3200400"/>
              <a:ext cx="533400" cy="14249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8305800" y="3672840"/>
              <a:ext cx="533400" cy="2042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 name="Footer Placeholder 1"/>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6756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Search Is a Pain</a:t>
            </a:r>
            <a:endParaRPr lang="en-US" sz="4000" dirty="0"/>
          </a:p>
        </p:txBody>
      </p:sp>
      <p:sp>
        <p:nvSpPr>
          <p:cNvPr id="3" name="Content Placeholder 2"/>
          <p:cNvSpPr>
            <a:spLocks noGrp="1"/>
          </p:cNvSpPr>
          <p:nvPr>
            <p:ph idx="1"/>
          </p:nvPr>
        </p:nvSpPr>
        <p:spPr/>
        <p:txBody>
          <a:bodyPr>
            <a:normAutofit/>
          </a:bodyPr>
          <a:lstStyle/>
          <a:p>
            <a:pPr marL="82296" indent="0">
              <a:buNone/>
            </a:pPr>
            <a:r>
              <a:rPr lang="en-US" sz="2400" dirty="0" smtClean="0"/>
              <a:t>Have you… </a:t>
            </a:r>
          </a:p>
          <a:p>
            <a:r>
              <a:rPr lang="en-US" sz="2400" dirty="0"/>
              <a:t>E</a:t>
            </a:r>
            <a:r>
              <a:rPr lang="en-US" sz="2400" dirty="0" smtClean="0"/>
              <a:t>ver thought about someone who does something and not remember his/her name?</a:t>
            </a:r>
          </a:p>
          <a:p>
            <a:r>
              <a:rPr lang="en-US" sz="2400" dirty="0"/>
              <a:t>E</a:t>
            </a:r>
            <a:r>
              <a:rPr lang="en-US" sz="2400" dirty="0" smtClean="0"/>
              <a:t>ver wondered who is near you now to join in an activity? </a:t>
            </a:r>
          </a:p>
          <a:p>
            <a:r>
              <a:rPr lang="en-US" sz="2400" dirty="0"/>
              <a:t>E</a:t>
            </a:r>
            <a:r>
              <a:rPr lang="en-US" sz="2400" dirty="0" smtClean="0"/>
              <a:t>ver used Facebook, LinkedIn’s, Gmail’s search and not found a contact’s information you needed?</a:t>
            </a:r>
            <a:endParaRPr lang="en-US"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64820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5427671"/>
            <a:ext cx="674230" cy="595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951" y="4885515"/>
            <a:ext cx="633412" cy="83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6314" y="5605666"/>
            <a:ext cx="816686" cy="603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40677704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smtClean="0">
                <a:latin typeface="AvantGarde" pitchFamily="34" charset="0"/>
              </a:rPr>
              <a:t>Economic Value to Customer</a:t>
            </a:r>
            <a:endParaRPr lang="en-US" b="1" i="1" dirty="0">
              <a:latin typeface="AvantGarde"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258872411"/>
              </p:ext>
            </p:extLst>
          </p:nvPr>
        </p:nvGraphicFramePr>
        <p:xfrm>
          <a:off x="4553607" y="1919212"/>
          <a:ext cx="4419600" cy="2773680"/>
        </p:xfrm>
        <a:graphic>
          <a:graphicData uri="http://schemas.openxmlformats.org/drawingml/2006/table">
            <a:tbl>
              <a:tblPr firstRow="1" bandRow="1">
                <a:tableStyleId>{7DF18680-E054-41AD-8BC1-D1AEF772440D}</a:tableStyleId>
              </a:tblPr>
              <a:tblGrid>
                <a:gridCol w="2343728"/>
                <a:gridCol w="2075872"/>
              </a:tblGrid>
              <a:tr h="225502">
                <a:tc>
                  <a:txBody>
                    <a:bodyPr/>
                    <a:lstStyle/>
                    <a:p>
                      <a:pPr algn="ctr"/>
                      <a:r>
                        <a:rPr lang="en-US" sz="1400" b="1" dirty="0" smtClean="0"/>
                        <a:t>Features</a:t>
                      </a:r>
                      <a:endParaRPr lang="en-US" sz="1400" b="1" dirty="0"/>
                    </a:p>
                  </a:txBody>
                  <a:tcPr/>
                </a:tc>
                <a:tc>
                  <a:txBody>
                    <a:bodyPr/>
                    <a:lstStyle/>
                    <a:p>
                      <a:pPr algn="ctr"/>
                      <a:r>
                        <a:rPr lang="en-US" sz="1400" b="1" dirty="0" smtClean="0"/>
                        <a:t>Benefits</a:t>
                      </a:r>
                      <a:endParaRPr lang="en-US" sz="1400" b="1" dirty="0"/>
                    </a:p>
                  </a:txBody>
                  <a:tcPr/>
                </a:tc>
              </a:tr>
              <a:tr h="225502">
                <a:tc>
                  <a:txBody>
                    <a:bodyPr/>
                    <a:lstStyle/>
                    <a:p>
                      <a:r>
                        <a:rPr lang="en-US" sz="1400" b="1" dirty="0" smtClean="0"/>
                        <a:t>Scroll Easily</a:t>
                      </a:r>
                      <a:endParaRPr lang="en-US" sz="1400" b="1" dirty="0"/>
                    </a:p>
                  </a:txBody>
                  <a:tcPr anchor="ctr"/>
                </a:tc>
                <a:tc>
                  <a:txBody>
                    <a:bodyPr/>
                    <a:lstStyle/>
                    <a:p>
                      <a:r>
                        <a:rPr lang="en-US" sz="1400" b="1" dirty="0" smtClean="0"/>
                        <a:t>Fast Search</a:t>
                      </a:r>
                      <a:endParaRPr lang="en-US" sz="1400" b="1" dirty="0"/>
                    </a:p>
                  </a:txBody>
                  <a:tcPr anchor="ctr"/>
                </a:tc>
              </a:tr>
              <a:tr h="225502">
                <a:tc>
                  <a:txBody>
                    <a:bodyPr/>
                    <a:lstStyle/>
                    <a:p>
                      <a:r>
                        <a:rPr lang="en-US" sz="1400" b="1" dirty="0" smtClean="0"/>
                        <a:t>Search</a:t>
                      </a:r>
                      <a:r>
                        <a:rPr lang="en-US" sz="1400" b="1" baseline="0" dirty="0" smtClean="0"/>
                        <a:t> by Tags </a:t>
                      </a:r>
                      <a:endParaRPr lang="en-US" sz="1400" b="1" dirty="0"/>
                    </a:p>
                  </a:txBody>
                  <a:tcPr anchor="ctr"/>
                </a:tc>
                <a:tc>
                  <a:txBody>
                    <a:bodyPr/>
                    <a:lstStyle/>
                    <a:p>
                      <a:r>
                        <a:rPr lang="en-US" sz="1400" b="1" dirty="0" smtClean="0"/>
                        <a:t>Relevant</a:t>
                      </a:r>
                      <a:r>
                        <a:rPr lang="en-US" sz="1400" b="1" baseline="0" dirty="0" smtClean="0"/>
                        <a:t> Search</a:t>
                      </a:r>
                      <a:endParaRPr lang="en-US" sz="1400" b="1" dirty="0"/>
                    </a:p>
                  </a:txBody>
                  <a:tcPr anchor="ctr"/>
                </a:tc>
              </a:tr>
              <a:tr h="394629">
                <a:tc>
                  <a:txBody>
                    <a:bodyPr/>
                    <a:lstStyle/>
                    <a:p>
                      <a:r>
                        <a:rPr lang="en-US" sz="1400" b="1" dirty="0" smtClean="0"/>
                        <a:t>Pulls</a:t>
                      </a:r>
                      <a:r>
                        <a:rPr lang="en-US" sz="1400" b="1" baseline="0" dirty="0" smtClean="0"/>
                        <a:t> Facebook Fields</a:t>
                      </a:r>
                      <a:endParaRPr lang="en-US" sz="1400" b="1" dirty="0"/>
                    </a:p>
                  </a:txBody>
                  <a:tcPr anchor="ctr"/>
                </a:tc>
                <a:tc>
                  <a:txBody>
                    <a:bodyPr/>
                    <a:lstStyle/>
                    <a:p>
                      <a:r>
                        <a:rPr lang="en-US" sz="1400" b="1" dirty="0" smtClean="0"/>
                        <a:t>Saves</a:t>
                      </a:r>
                      <a:r>
                        <a:rPr lang="en-US" sz="1400" b="1" baseline="0" dirty="0" smtClean="0"/>
                        <a:t> Time and Makes Info Useful</a:t>
                      </a:r>
                      <a:endParaRPr lang="en-US" sz="1400" b="1" dirty="0"/>
                    </a:p>
                  </a:txBody>
                  <a:tcPr anchor="ctr"/>
                </a:tc>
              </a:tr>
              <a:tr h="3946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See Contact Detail </a:t>
                      </a:r>
                    </a:p>
                    <a:p>
                      <a:endParaRPr lang="en-US" sz="1400" b="1" dirty="0"/>
                    </a:p>
                  </a:txBody>
                  <a:tcPr anchor="ctr"/>
                </a:tc>
                <a:tc>
                  <a:txBody>
                    <a:bodyPr/>
                    <a:lstStyle/>
                    <a:p>
                      <a:r>
                        <a:rPr lang="en-US" sz="1400" b="1" dirty="0" smtClean="0"/>
                        <a:t>More Useful</a:t>
                      </a:r>
                      <a:r>
                        <a:rPr lang="en-US" sz="1400" b="1" baseline="0" dirty="0" smtClean="0"/>
                        <a:t> to You</a:t>
                      </a:r>
                      <a:endParaRPr lang="en-US" sz="1400" b="1" dirty="0"/>
                    </a:p>
                  </a:txBody>
                  <a:tcPr anchor="ctr"/>
                </a:tc>
              </a:tr>
              <a:tr h="394629">
                <a:tc>
                  <a:txBody>
                    <a:bodyPr/>
                    <a:lstStyle/>
                    <a:p>
                      <a:r>
                        <a:rPr lang="en-US" sz="1400" b="1" dirty="0" smtClean="0"/>
                        <a:t>Integrates</a:t>
                      </a:r>
                      <a:r>
                        <a:rPr lang="en-US" sz="1400" b="1" baseline="0" dirty="0" smtClean="0"/>
                        <a:t> with Social Media and Google</a:t>
                      </a:r>
                      <a:endParaRPr lang="en-US" sz="1400" b="1" dirty="0"/>
                    </a:p>
                  </a:txBody>
                  <a:tcPr anchor="ctr"/>
                </a:tc>
                <a:tc>
                  <a:txBody>
                    <a:bodyPr/>
                    <a:lstStyle/>
                    <a:p>
                      <a:r>
                        <a:rPr lang="en-US" sz="1400" b="1" dirty="0" smtClean="0"/>
                        <a:t>Brings Life Together</a:t>
                      </a:r>
                      <a:endParaRPr lang="en-US" sz="1400" b="1" dirty="0"/>
                    </a:p>
                  </a:txBody>
                  <a:tcPr anchor="ctr"/>
                </a:tc>
              </a:tr>
              <a:tr h="225502">
                <a:tc>
                  <a:txBody>
                    <a:bodyPr/>
                    <a:lstStyle/>
                    <a:p>
                      <a:r>
                        <a:rPr lang="en-US" sz="1400" b="1" dirty="0" smtClean="0"/>
                        <a:t>Alerts</a:t>
                      </a:r>
                      <a:endParaRPr lang="en-US" sz="1400" b="1" dirty="0"/>
                    </a:p>
                  </a:txBody>
                  <a:tcPr anchor="ctr"/>
                </a:tc>
                <a:tc>
                  <a:txBody>
                    <a:bodyPr/>
                    <a:lstStyle/>
                    <a:p>
                      <a:r>
                        <a:rPr lang="en-US" sz="1400" b="1" dirty="0" smtClean="0"/>
                        <a:t>Call</a:t>
                      </a:r>
                      <a:r>
                        <a:rPr lang="en-US" sz="1400" b="1" baseline="0" dirty="0" smtClean="0"/>
                        <a:t> to Action</a:t>
                      </a:r>
                      <a:endParaRPr lang="en-US" sz="1400" b="1" dirty="0"/>
                    </a:p>
                  </a:txBody>
                  <a:tcPr anchor="ctr"/>
                </a:tc>
              </a:tr>
            </a:tbl>
          </a:graphicData>
        </a:graphic>
      </p:graphicFrame>
      <p:sp>
        <p:nvSpPr>
          <p:cNvPr id="14" name="TextBox 13"/>
          <p:cNvSpPr txBox="1"/>
          <p:nvPr/>
        </p:nvSpPr>
        <p:spPr>
          <a:xfrm>
            <a:off x="5023269" y="1524000"/>
            <a:ext cx="4407138" cy="338554"/>
          </a:xfrm>
          <a:prstGeom prst="rect">
            <a:avLst/>
          </a:prstGeom>
          <a:noFill/>
        </p:spPr>
        <p:txBody>
          <a:bodyPr wrap="square" rtlCol="0">
            <a:spAutoFit/>
          </a:bodyPr>
          <a:lstStyle/>
          <a:p>
            <a:r>
              <a:rPr lang="en-US" sz="1600" b="1" dirty="0" smtClean="0"/>
              <a:t>Differentiation value</a:t>
            </a:r>
            <a:r>
              <a:rPr lang="en-US" sz="1600" dirty="0" smtClean="0"/>
              <a:t>:</a:t>
            </a:r>
            <a:endParaRPr lang="en-US" sz="1600" dirty="0"/>
          </a:p>
        </p:txBody>
      </p:sp>
      <p:graphicFrame>
        <p:nvGraphicFramePr>
          <p:cNvPr id="3" name="Table 2"/>
          <p:cNvGraphicFramePr>
            <a:graphicFrameLocks noGrp="1"/>
          </p:cNvGraphicFramePr>
          <p:nvPr>
            <p:extLst>
              <p:ext uri="{D42A27DB-BD31-4B8C-83A1-F6EECF244321}">
                <p14:modId xmlns:p14="http://schemas.microsoft.com/office/powerpoint/2010/main" val="2410878805"/>
              </p:ext>
            </p:extLst>
          </p:nvPr>
        </p:nvGraphicFramePr>
        <p:xfrm>
          <a:off x="743607" y="4876800"/>
          <a:ext cx="8229599" cy="794385"/>
        </p:xfrm>
        <a:graphic>
          <a:graphicData uri="http://schemas.openxmlformats.org/drawingml/2006/table">
            <a:tbl>
              <a:tblPr firstRow="1">
                <a:tableStyleId>{7DF18680-E054-41AD-8BC1-D1AEF772440D}</a:tableStyleId>
              </a:tblPr>
              <a:tblGrid>
                <a:gridCol w="2835408"/>
                <a:gridCol w="3411711"/>
                <a:gridCol w="1982480"/>
              </a:tblGrid>
              <a:tr h="571500">
                <a:tc>
                  <a:txBody>
                    <a:bodyPr/>
                    <a:lstStyle/>
                    <a:p>
                      <a:pPr algn="ctr" fontAlgn="ctr"/>
                      <a:r>
                        <a:rPr lang="en-US" sz="1400" b="1" u="none" strike="noStrike" dirty="0" smtClean="0">
                          <a:effectLst/>
                        </a:rPr>
                        <a:t>Time:</a:t>
                      </a:r>
                      <a:r>
                        <a:rPr lang="en-US" sz="1400" b="1" u="none" strike="noStrike" baseline="0" dirty="0" smtClean="0">
                          <a:effectLst/>
                        </a:rPr>
                        <a:t> Find </a:t>
                      </a:r>
                      <a:r>
                        <a:rPr lang="en-US" sz="1400" b="1" u="none" strike="noStrike" dirty="0" smtClean="0">
                          <a:effectLst/>
                        </a:rPr>
                        <a:t>Contact </a:t>
                      </a:r>
                      <a:r>
                        <a:rPr lang="en-US" sz="1400" b="1" u="none" strike="noStrike" dirty="0">
                          <a:effectLst/>
                        </a:rPr>
                        <a:t>Information </a:t>
                      </a:r>
                      <a:endParaRPr lang="en-US" sz="1400" b="1" i="0" u="none" strike="noStrike" dirty="0">
                        <a:solidFill>
                          <a:srgbClr val="FFFFFF"/>
                        </a:solidFill>
                        <a:effectLst/>
                        <a:latin typeface="Calibri"/>
                      </a:endParaRPr>
                    </a:p>
                  </a:txBody>
                  <a:tcPr marL="9525" marR="9525" marT="9525" marB="0" anchor="ctr"/>
                </a:tc>
                <a:tc>
                  <a:txBody>
                    <a:bodyPr/>
                    <a:lstStyle/>
                    <a:p>
                      <a:pPr algn="ctr" fontAlgn="ctr"/>
                      <a:r>
                        <a:rPr lang="en-US" sz="1400" b="1" u="none" strike="noStrike" dirty="0">
                          <a:effectLst/>
                        </a:rPr>
                        <a:t>Average Hourly Wage For Target Customer </a:t>
                      </a:r>
                      <a:endParaRPr lang="en-US" sz="1400" b="1" i="0" u="none" strike="noStrike" dirty="0">
                        <a:solidFill>
                          <a:srgbClr val="FFFFFF"/>
                        </a:solidFill>
                        <a:effectLst/>
                        <a:latin typeface="Calibri"/>
                      </a:endParaRPr>
                    </a:p>
                  </a:txBody>
                  <a:tcPr marL="9525" marR="9525" marT="9525" marB="0" anchor="ctr"/>
                </a:tc>
                <a:tc>
                  <a:txBody>
                    <a:bodyPr/>
                    <a:lstStyle/>
                    <a:p>
                      <a:pPr algn="ctr" fontAlgn="ctr"/>
                      <a:r>
                        <a:rPr lang="en-US" sz="1400" b="1" u="none" strike="noStrike">
                          <a:effectLst/>
                        </a:rPr>
                        <a:t>Value of Time Wasted</a:t>
                      </a:r>
                      <a:endParaRPr lang="en-US" sz="1400" b="1" i="0" u="none" strike="noStrike">
                        <a:solidFill>
                          <a:srgbClr val="FFFFFF"/>
                        </a:solidFill>
                        <a:effectLst/>
                        <a:latin typeface="Calibri"/>
                      </a:endParaRPr>
                    </a:p>
                  </a:txBody>
                  <a:tcPr marL="9525" marR="9525" marT="9525" marB="0" anchor="ctr"/>
                </a:tc>
              </a:tr>
              <a:tr h="190500">
                <a:tc>
                  <a:txBody>
                    <a:bodyPr/>
                    <a:lstStyle/>
                    <a:p>
                      <a:pPr algn="ctr" fontAlgn="b"/>
                      <a:r>
                        <a:rPr lang="en-US" sz="1400" b="1" u="none" strike="noStrike" dirty="0">
                          <a:effectLst/>
                        </a:rPr>
                        <a:t>5</a:t>
                      </a:r>
                      <a:endParaRPr lang="en-US" sz="1400" b="1" i="0" u="none" strike="noStrike" dirty="0">
                        <a:solidFill>
                          <a:srgbClr val="000000"/>
                        </a:solidFill>
                        <a:effectLst/>
                        <a:latin typeface="Calibri"/>
                      </a:endParaRPr>
                    </a:p>
                  </a:txBody>
                  <a:tcPr marL="9525" marR="9525" marT="9525" marB="0" anchor="b"/>
                </a:tc>
                <a:tc>
                  <a:txBody>
                    <a:bodyPr/>
                    <a:lstStyle/>
                    <a:p>
                      <a:pPr algn="ctr" fontAlgn="ctr"/>
                      <a:r>
                        <a:rPr lang="en-US" sz="1400" b="1" u="none" strike="noStrike" dirty="0">
                          <a:effectLst/>
                        </a:rPr>
                        <a:t>$36.72</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b="1" u="none" strike="noStrike" dirty="0">
                          <a:effectLst/>
                        </a:rPr>
                        <a:t>$3.06</a:t>
                      </a:r>
                      <a:endParaRPr lang="en-US" sz="1400" b="1" i="0" u="none" strike="noStrike" dirty="0">
                        <a:solidFill>
                          <a:srgbClr val="000000"/>
                        </a:solidFill>
                        <a:effectLst/>
                        <a:latin typeface="Calibri"/>
                      </a:endParaRPr>
                    </a:p>
                  </a:txBody>
                  <a:tcPr marL="9525" marR="9525" marT="9525" marB="0" anchor="b"/>
                </a:tc>
              </a:tr>
            </a:tbl>
          </a:graphicData>
        </a:graphic>
      </p:graphicFrame>
      <p:sp>
        <p:nvSpPr>
          <p:cNvPr id="12" name="TextBox 2"/>
          <p:cNvSpPr txBox="1"/>
          <p:nvPr/>
        </p:nvSpPr>
        <p:spPr>
          <a:xfrm>
            <a:off x="304800" y="5862935"/>
            <a:ext cx="9144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solidFill>
                  <a:srgbClr val="0070C0"/>
                </a:solidFill>
              </a:rPr>
              <a:t>Using App Saves Time &amp; Money</a:t>
            </a:r>
            <a:endParaRPr lang="en-US" sz="2400" b="1" dirty="0">
              <a:solidFill>
                <a:srgbClr val="0070C0"/>
              </a:solidFill>
            </a:endParaRPr>
          </a:p>
        </p:txBody>
      </p:sp>
      <p:grpSp>
        <p:nvGrpSpPr>
          <p:cNvPr id="5" name="Group 4"/>
          <p:cNvGrpSpPr/>
          <p:nvPr/>
        </p:nvGrpSpPr>
        <p:grpSpPr>
          <a:xfrm>
            <a:off x="743607" y="1524000"/>
            <a:ext cx="4407138" cy="2598653"/>
            <a:chOff x="457200" y="1295400"/>
            <a:chExt cx="4407138" cy="2598653"/>
          </a:xfrm>
        </p:grpSpPr>
        <p:grpSp>
          <p:nvGrpSpPr>
            <p:cNvPr id="4" name="Group 3"/>
            <p:cNvGrpSpPr/>
            <p:nvPr/>
          </p:nvGrpSpPr>
          <p:grpSpPr>
            <a:xfrm>
              <a:off x="457200" y="1752600"/>
              <a:ext cx="1307642" cy="2141453"/>
              <a:chOff x="2349958" y="1447800"/>
              <a:chExt cx="1307642" cy="2141453"/>
            </a:xfrm>
          </p:grpSpPr>
          <p:pic>
            <p:nvPicPr>
              <p:cNvPr id="2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188" y="1447800"/>
                <a:ext cx="633412" cy="83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946" y="2985343"/>
                <a:ext cx="816686" cy="603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9958" y="1690612"/>
                <a:ext cx="674230" cy="595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6"/>
              <a:stretch>
                <a:fillRect/>
              </a:stretch>
            </p:blipFill>
            <p:spPr>
              <a:xfrm>
                <a:off x="2701490" y="2339948"/>
                <a:ext cx="645395" cy="645395"/>
              </a:xfrm>
              <a:prstGeom prst="rect">
                <a:avLst/>
              </a:prstGeom>
            </p:spPr>
          </p:pic>
        </p:grpSp>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438400"/>
              <a:ext cx="1897250" cy="1421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457200" y="1295400"/>
              <a:ext cx="4407138" cy="338554"/>
            </a:xfrm>
            <a:prstGeom prst="rect">
              <a:avLst/>
            </a:prstGeom>
            <a:noFill/>
          </p:spPr>
          <p:txBody>
            <a:bodyPr wrap="square" rtlCol="0">
              <a:spAutoFit/>
            </a:bodyPr>
            <a:lstStyle/>
            <a:p>
              <a:r>
                <a:rPr lang="en-US" sz="1600" b="1" dirty="0" smtClean="0"/>
                <a:t>Reference value</a:t>
              </a:r>
              <a:r>
                <a:rPr lang="en-US" sz="1600" dirty="0" smtClean="0"/>
                <a:t>:</a:t>
              </a:r>
              <a:endParaRPr lang="en-US" sz="1600" dirty="0"/>
            </a:p>
          </p:txBody>
        </p:sp>
      </p:grpSp>
      <p:sp>
        <p:nvSpPr>
          <p:cNvPr id="6" name="Footer Placeholder 5"/>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41727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vantGarde" pitchFamily="34" charset="0"/>
              </a:rPr>
              <a:t>Focus Group &amp; Concept Test Results</a:t>
            </a:r>
            <a:endParaRPr lang="en-US" dirty="0"/>
          </a:p>
        </p:txBody>
      </p:sp>
      <p:sp>
        <p:nvSpPr>
          <p:cNvPr id="3" name="Content Placeholder 2"/>
          <p:cNvSpPr>
            <a:spLocks noGrp="1"/>
          </p:cNvSpPr>
          <p:nvPr>
            <p:ph idx="1"/>
          </p:nvPr>
        </p:nvSpPr>
        <p:spPr>
          <a:xfrm>
            <a:off x="990600" y="3048000"/>
            <a:ext cx="8229600" cy="2773363"/>
          </a:xfrm>
        </p:spPr>
        <p:txBody>
          <a:bodyPr/>
          <a:lstStyle/>
          <a:p>
            <a:pPr marL="0" indent="0">
              <a:buNone/>
            </a:pPr>
            <a:r>
              <a:rPr lang="en-US" dirty="0" smtClean="0">
                <a:latin typeface="+mj-lt"/>
              </a:rPr>
              <a:t>Concept Test</a:t>
            </a:r>
          </a:p>
          <a:p>
            <a:pPr lvl="1"/>
            <a:r>
              <a:rPr lang="en-US" b="1" dirty="0" smtClean="0">
                <a:latin typeface="+mj-lt"/>
              </a:rPr>
              <a:t>Will Users Pay: 39%</a:t>
            </a:r>
          </a:p>
          <a:p>
            <a:pPr lvl="1"/>
            <a:r>
              <a:rPr lang="en-US" b="1" dirty="0" smtClean="0">
                <a:latin typeface="+mj-lt"/>
              </a:rPr>
              <a:t>Is App Useful: 55%</a:t>
            </a:r>
          </a:p>
          <a:p>
            <a:pPr lvl="1"/>
            <a:r>
              <a:rPr lang="en-US" b="1" dirty="0" smtClean="0">
                <a:latin typeface="+mj-lt"/>
              </a:rPr>
              <a:t>Is App Unique: 63%</a:t>
            </a:r>
          </a:p>
          <a:p>
            <a:pPr lvl="1"/>
            <a:r>
              <a:rPr lang="en-US" b="1" dirty="0" smtClean="0">
                <a:latin typeface="+mj-lt"/>
              </a:rPr>
              <a:t>Will App Improve Networking: 50</a:t>
            </a:r>
            <a:r>
              <a:rPr lang="en-US" b="1" dirty="0">
                <a:latin typeface="+mj-lt"/>
              </a:rPr>
              <a:t>%</a:t>
            </a:r>
            <a:endParaRPr lang="en-US" b="1" dirty="0" smtClean="0">
              <a:latin typeface="+mj-lt"/>
            </a:endParaRPr>
          </a:p>
        </p:txBody>
      </p:sp>
      <p:sp>
        <p:nvSpPr>
          <p:cNvPr id="5" name="TextBox 4"/>
          <p:cNvSpPr txBox="1"/>
          <p:nvPr/>
        </p:nvSpPr>
        <p:spPr>
          <a:xfrm>
            <a:off x="457200" y="5562599"/>
            <a:ext cx="9144000" cy="461665"/>
          </a:xfrm>
          <a:prstGeom prst="rect">
            <a:avLst/>
          </a:prstGeom>
          <a:noFill/>
        </p:spPr>
        <p:txBody>
          <a:bodyPr wrap="square" rtlCol="0">
            <a:spAutoFit/>
          </a:bodyPr>
          <a:lstStyle/>
          <a:p>
            <a:pPr algn="ctr"/>
            <a:r>
              <a:rPr lang="en-US" sz="2400" b="1" dirty="0" smtClean="0">
                <a:solidFill>
                  <a:srgbClr val="0070C0"/>
                </a:solidFill>
              </a:rPr>
              <a:t>App Appeals To Customers: Two Segments </a:t>
            </a:r>
            <a:r>
              <a:rPr lang="en-US" sz="2400" b="1" dirty="0">
                <a:solidFill>
                  <a:srgbClr val="0070C0"/>
                </a:solidFill>
              </a:rPr>
              <a:t>E</a:t>
            </a:r>
            <a:r>
              <a:rPr lang="en-US" sz="2400" b="1" dirty="0" smtClean="0">
                <a:solidFill>
                  <a:srgbClr val="0070C0"/>
                </a:solidFill>
              </a:rPr>
              <a:t>merging</a:t>
            </a:r>
            <a:endParaRPr lang="en-US" sz="2400" b="1" dirty="0">
              <a:solidFill>
                <a:srgbClr val="0070C0"/>
              </a:solidFill>
            </a:endParaRPr>
          </a:p>
        </p:txBody>
      </p:sp>
      <p:sp>
        <p:nvSpPr>
          <p:cNvPr id="6" name="Content Placeholder 2"/>
          <p:cNvSpPr txBox="1">
            <a:spLocks/>
          </p:cNvSpPr>
          <p:nvPr/>
        </p:nvSpPr>
        <p:spPr bwMode="auto">
          <a:xfrm>
            <a:off x="1066800" y="1570037"/>
            <a:ext cx="82296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itchFamily="34" charset="0"/>
              <a:buChar char="•"/>
              <a:defRPr sz="1800" b="1" i="0" kern="1200">
                <a:solidFill>
                  <a:schemeClr val="tx1">
                    <a:lumMod val="90000"/>
                    <a:lumOff val="10000"/>
                  </a:schemeClr>
                </a:solidFill>
                <a:latin typeface="Arial"/>
                <a:ea typeface="ＭＳ Ｐゴシック" pitchFamily="34" charset="-128"/>
                <a:cs typeface="Arial"/>
              </a:defRPr>
            </a:lvl1pPr>
            <a:lvl2pPr marL="742950" indent="-285750" algn="l" defTabSz="457200" rtl="0" eaLnBrk="1" fontAlgn="base" hangingPunct="1">
              <a:spcBef>
                <a:spcPct val="20000"/>
              </a:spcBef>
              <a:spcAft>
                <a:spcPct val="0"/>
              </a:spcAft>
              <a:buFont typeface="Arial" pitchFamily="34" charset="0"/>
              <a:buChar char="–"/>
              <a:defRPr sz="1800" b="0" i="0" kern="1200">
                <a:solidFill>
                  <a:schemeClr val="tx1">
                    <a:lumMod val="90000"/>
                    <a:lumOff val="10000"/>
                  </a:schemeClr>
                </a:solidFill>
                <a:latin typeface="Arial"/>
                <a:ea typeface="ＭＳ Ｐゴシック" pitchFamily="34" charset="-128"/>
                <a:cs typeface="Arial"/>
              </a:defRPr>
            </a:lvl2pPr>
            <a:lvl3pPr marL="1143000" indent="-228600" algn="l" defTabSz="457200" rtl="0" eaLnBrk="1" fontAlgn="base" hangingPunct="1">
              <a:spcBef>
                <a:spcPct val="20000"/>
              </a:spcBef>
              <a:spcAft>
                <a:spcPct val="0"/>
              </a:spcAft>
              <a:buFont typeface="Arial" pitchFamily="34" charset="0"/>
              <a:buChar char="•"/>
              <a:defRPr sz="1400" b="0" i="0" kern="1200">
                <a:solidFill>
                  <a:schemeClr val="tx1">
                    <a:lumMod val="90000"/>
                    <a:lumOff val="10000"/>
                  </a:schemeClr>
                </a:solidFill>
                <a:latin typeface="Arial"/>
                <a:ea typeface="ＭＳ Ｐゴシック" pitchFamily="34" charset="-128"/>
                <a:cs typeface="Arial"/>
              </a:defRPr>
            </a:lvl3pPr>
            <a:lvl4pPr marL="1600200" indent="-228600" algn="l" defTabSz="457200" rtl="0" eaLnBrk="1" fontAlgn="base" hangingPunct="1">
              <a:spcBef>
                <a:spcPct val="20000"/>
              </a:spcBef>
              <a:spcAft>
                <a:spcPct val="0"/>
              </a:spcAft>
              <a:buFont typeface="Arial" pitchFamily="34" charset="0"/>
              <a:buChar char="–"/>
              <a:defRPr sz="1400" b="0" i="0" kern="1200">
                <a:solidFill>
                  <a:schemeClr val="tx1">
                    <a:lumMod val="90000"/>
                    <a:lumOff val="10000"/>
                  </a:schemeClr>
                </a:solidFill>
                <a:latin typeface="Arial"/>
                <a:ea typeface="ＭＳ Ｐゴシック" pitchFamily="34" charset="-128"/>
                <a:cs typeface="Arial"/>
              </a:defRPr>
            </a:lvl4pPr>
            <a:lvl5pPr marL="2057400" indent="-228600" algn="l" defTabSz="457200" rtl="0" eaLnBrk="1" fontAlgn="base" hangingPunct="1">
              <a:spcBef>
                <a:spcPct val="20000"/>
              </a:spcBef>
              <a:spcAft>
                <a:spcPct val="0"/>
              </a:spcAft>
              <a:buFont typeface="Arial" pitchFamily="34" charset="0"/>
              <a:buChar char="»"/>
              <a:defRPr sz="1400" b="0" i="0" kern="1200">
                <a:solidFill>
                  <a:schemeClr val="tx1">
                    <a:lumMod val="90000"/>
                    <a:lumOff val="10000"/>
                  </a:schemeClr>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Focus Group</a:t>
            </a:r>
          </a:p>
          <a:p>
            <a:pPr lvl="1"/>
            <a:r>
              <a:rPr lang="en-US" b="1" dirty="0" smtClean="0">
                <a:latin typeface="+mj-lt"/>
              </a:rPr>
              <a:t>Some people like ‘social’ Bee Tagged, others like ‘professional’ </a:t>
            </a:r>
          </a:p>
          <a:p>
            <a:pPr lvl="1"/>
            <a:r>
              <a:rPr lang="en-US" b="1" dirty="0" smtClean="0">
                <a:latin typeface="+mj-lt"/>
              </a:rPr>
              <a:t>Privacy is an important component of app usage</a:t>
            </a:r>
          </a:p>
          <a:p>
            <a:pPr lvl="1"/>
            <a:r>
              <a:rPr lang="en-US" b="1" dirty="0" smtClean="0">
                <a:latin typeface="+mj-lt"/>
              </a:rPr>
              <a:t>Juggling social media and address books is confusing</a:t>
            </a:r>
          </a:p>
        </p:txBody>
      </p:sp>
      <p:sp>
        <p:nvSpPr>
          <p:cNvPr id="4" name="Footer Placeholder 3"/>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740650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smtClean="0">
                <a:latin typeface="AvantGarde" pitchFamily="34" charset="0"/>
              </a:rPr>
              <a:t>Market Research &amp; Trial</a:t>
            </a:r>
            <a:endParaRPr lang="en-US" b="1" i="1" dirty="0">
              <a:latin typeface="AvantGarde" pitchFamily="34"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593288624"/>
              </p:ext>
            </p:extLst>
          </p:nvPr>
        </p:nvGraphicFramePr>
        <p:xfrm>
          <a:off x="1295400" y="1321894"/>
          <a:ext cx="6364346" cy="3549136"/>
        </p:xfrm>
        <a:graphic>
          <a:graphicData uri="http://schemas.openxmlformats.org/presentationml/2006/ole">
            <mc:AlternateContent xmlns:mc="http://schemas.openxmlformats.org/markup-compatibility/2006">
              <mc:Choice xmlns:v="urn:schemas-microsoft-com:vml" Requires="v">
                <p:oleObj spid="_x0000_s8205" name="Worksheet" r:id="rId4" imgW="4229164" imgH="2628883" progId="Excel.Sheet.12">
                  <p:embed/>
                </p:oleObj>
              </mc:Choice>
              <mc:Fallback>
                <p:oleObj name="Worksheet" r:id="rId4" imgW="4229164" imgH="2628883" progId="Excel.Sheet.12">
                  <p:embed/>
                  <p:pic>
                    <p:nvPicPr>
                      <p:cNvPr id="0" name=""/>
                      <p:cNvPicPr>
                        <a:picLocks noChangeAspect="1" noChangeArrowheads="1"/>
                      </p:cNvPicPr>
                      <p:nvPr/>
                    </p:nvPicPr>
                    <p:blipFill>
                      <a:blip r:embed="rId5"/>
                      <a:srcRect/>
                      <a:stretch>
                        <a:fillRect/>
                      </a:stretch>
                    </p:blipFill>
                    <p:spPr bwMode="auto">
                      <a:xfrm>
                        <a:off x="1295400" y="1321894"/>
                        <a:ext cx="6364346" cy="3549136"/>
                      </a:xfrm>
                      <a:prstGeom prst="rect">
                        <a:avLst/>
                      </a:prstGeom>
                      <a:noFill/>
                    </p:spPr>
                  </p:pic>
                </p:oleObj>
              </mc:Fallback>
            </mc:AlternateContent>
          </a:graphicData>
        </a:graphic>
      </p:graphicFrame>
      <p:sp>
        <p:nvSpPr>
          <p:cNvPr id="7" name="AutoShape 7" descr="data:image/jpeg;base64,/9j/4AAQSkZJRgABAQAAAQABAAD/2wCEAAkGBxAPEhUTExAVFhARFhkVFhAVGBsYFhceFxIeFhcbGBkYKCkgGBwlGxUYITEtJTUrLi4uGR8zODMsNygtLisBCgoKDg0OGxAQGi8mHyQ3Ly03LC8yNCwsLCw3LDUsLCwsLCwwLCwsLCw0LCwsLCwsLS4sMiw1MCw3LSwsLC80K//AABEIAFwAyAMBEQACEQEDEQH/xAAbAAEAAQUBAAAAAAAAAAAAAAAABgIDBAUHAf/EAD8QAAEDAgEHCAkCBAcAAAAAAAEAAgMEERIFBhUhMVHRE0FTVHORkpMHIjI0YYGhs8EUcSMkUrEzNUJDYqKy/8QAGgEBAAMBAQEAAAAAAAAAAAAAAAEDBAIFBv/EADERAAIBBAAFAQUHBQAAAAAAAAABAgMRElEEEyExMkEVM1JhoQUGIjRx4eJicrLB8P/aAAwDAQACEQMRAD8A7igCAIAgCAIAgCAIAgCAIAgCAIAgCAIAgCAIAgCAIAgCAIAgCAIAgCAIAgCAIAgCAIAgCAIAgCAIAgCAIAgCAIAgLVRUMjF3va1uy7iAO8qUm+wvYx9L03WIvMbxU4S0RktjS9N1iLzG8UwloZLY0vTdYi8xvFMJaGS2NL03WIvMbxTCWhktjS9N1iLzG8UwloZLY0vTdYi8xvFMJaGS2NL03WIvMbxTCWhktjS9N1iLzG8UwloZLY0vTdYi8xvFMJaGS2NL03WIvMbxTCWhktjS9N1iLzG8UwloZLY0vTdYi8xvFMJaGS2NL03WIvMbxTCWhktjS9N1iLzG8UwloZLY0vTdYi8xvFMJaGS2NL03WIvMbxTCWhktjS9N1iLzG8UwloZLY0vTdYi8xvFMJaGS2NL03WIvMbxTCWhktl2nroZDZkrHEC9muDjbfYKHFruhdGQoJCAIAgIV6Wh/IjtWflauD94U1vE49hG5eoZRhG5AMI3IBhG5AMI3IBhG5AMI3IBhG5AMI3IBhG5AMI3IBhG5AMI3IBhG5AMI3ICtlOTrDVjq8fQpSwnLqehw/wBlcXXhzKcLp/oir9K7+lV+1eF+P6Mv9hcd8H1Q/Su/pT2rwvx/RkewuO+D6otFvwW+MlJXXY8qUXFuMlZonHohH83J2J+41ZOM8EW0PI68vNNQQBAEBCvS17iO1Z+Vq4P3hTW8Tj69QykyzVzIbVwGoln5OPXawHNtJJ2LJV4jCWKVy2FLJXZHMvUUdPO+OKTlI22tJq13F+ZX05OUbtHEkk7IwFYchAEBcpYeUexl7Y3NbfdiNvyobsrko32eebQyc6NokLzICSSLWsRs71TQrcxN2O6kMSOq8rCAIC/k+m5aVkd7co9rb7sRsuZOybJSu7G7z0zabk58TRIXmRrnEkWtYgau9VUK3MTdjupDEjqvKwgJJm3HG5kwexpLad72uJN2loGsDZz86+S4xJ8TVuv+sfecDKceC4dxfqk/nds21HQQltPGYwRUQyyvlPtNLb2wnY0Nwjxa9qzRhG0Vbum7mirXqJ1Jp+MopL0ae163v9D2soIQKiMRgCmhikZKPbcXWviOxwdiPh1bElCNpK3ZJ3FKvUbpzb83JNeiS0vS1vr1INL7R/dfW8H+Xh+iPh/tH83V/uZNvRF73J2J+41ccZ4IpoeR11eaaggCAICFelr3Edqz8rVwfvCmt4nHl6hlO05CFJoluP3bkv4u3b/r/wC115VTPndO5rjjh8iI0ZyFikxscRj9S2LU3CNx33WmXP6WKlyzLy/mLAX05pnFsdQ7CQddhhxXF/gCuafEys8vQmVJdLF/KWR8iUThDNiMtgSbm+vnNtS5jUrzWUSXGnHozGyFmpROilqpS59OHO5Njb3wtNgdWsldVK87qC7kRpxtdl6vzVpDFFV0oexrZGEsffWOUA2HWCojWndwmS6atkiRZ2Nyc6aFtW0mR92x7bayL3t8bKijzMW4Fk8bq5H6zMCA1zY2EtgMZkc3aRZwbYE/uro8VLl3fcrdJZWMiPNbJNUZYYC5s8Opzrk2Ozn26wodarC0pdmThB9Ea3N/NGljp31FY4lrHObhGoDC7DfVr2qypXk5KMDmNNWvIy6rNekAp6ykJEfKxktOsEGQDn1g3XCrT6wmS4LpKJtM783zX1tM0/4TI3OkPwxjV81XRq8um9nU4ZSRAc94aOKfkqaOwj1PdiJud2vcttBzcbyKamKdkR1XlZscjV1W1/JwPwY+fGWYrbAbbedeRxP2Yp1JVVUav8r/AO0e5w32yqdGNGVFSx7Nv9mbCnpcoESRNwhl/XaJTgJO24tYnUL/ACWT2TFRtzXZ/wBP8jY/vC3JSdCN165fxNTU5UqwOSe31YzqjLzhaRuHNtPerfYicbc12/T9yF95MZuSoK79b9f8TEJJ1naV7NKmqcFBenQ+dr1XWqSqPvJ3Jx6Ive5OxP3GrPxngiaHkddXmmoIAgCAhXpa9xHas/K1cH7wpreJx9eoZTqOTP8AIJOzk/8AZXnS/MI0r3RsM26Vmj2OpY4XS29YyW28+I7VxVb5jzvYmC/D0Nhl7KDYBSSSFthKA4t9kXic3V8LlcU4uWSR1J2s2aPO3MuSvqOXjmZgc1o1/D4jarqPEKnHFo4nTcndGbmXNhpZKWOVn6mne9gJ2E4rg25wuK6/GptdGdU/Gy7lnLTcosjHLzQ8mXxgtaDc/wAQbCVMOW3+FMiWVupm505tPrainmbI0MgN3X2n1gdXcuaVZQi0/UmcMmmVvy7TjKIj5Rt+RLL3Fr4w61/ko5cuVf5k5LOxayFkH9BPU1MkreTl1t5rC5dr71NSpzIxil2IjHFtsw8muZlOglgjkAkL36j8ZC4at1iupXpVFJkL8cbIvzRtoaSmpXyNMplibYdqCdW7UoV6k3NdupPjFI22U8uCCshgfqZUMdZ25wcAO+6rhTyg5L0OnK0kjlGfOQnUVSRr5OW7mO+esfJejQqZxM1SOLI8ryslea1BE1omc5pefZBI9Xm71mqyd7FsEu5s65wYcbHiziGvYHbbm1xucFXHr0Z0yK5w0AheLSF+O5uTc6jznnWinLJdiqSsatWnJOPRF73J2J+41Y+M8EXUPI66vNNQQBAEBCvS2bUI7Zn5Wrg/eFNfxOO4xvHevUMpcFU4DDyhw/04jbu2KMfkLnkdUW6myEA8wdYfRLX9Bc8dUEixeSBzF1x3JYXK21jwLCVwG4PIHddMVoXKGz2Nw+x3g2PelhcqfVudtlcf3cT/AHTFaFyoVz+mdbdjPFMVoXLPKDbiF991NgXH1bnCxlJG4uJHcVGK0LlMc+E3a+x3g2P0Rq4ueuqSTcyEuGxxdcj5pYXPZKpziC6QkjYS65H7X2Jj8hcS1Tn+1IXW2YnX/uijbshct4xvHepBSQw7cP0TqR0PAGf8fonUdD1paNlgnUFWMbx3oSTn0QuBrJNf+yfuNWPjPBF1DyOvLzTUEAQBAW5oWPFnta4bbOAI+qlNrsCzo2DoI/A3gpzlsiyGjYOgj8DeCZy2LIaNg6CPwN4JnLYsho2DoI/A3gmctiyGjYOgj8DeCZy2LIaNg6CPwN4JnLYsho2DoI/A3gmctiyGjYOgj8DeCZy2LIaNg6CPwN4JnLYsho2DoI/A3gmctiyGjYOgj8DeCZy2LIaNg6CPwN4JnLYsho2DoI/A3gmctiyGjYOgj8DeCZy2LIaNg6CPwN4JnLYsho2DoI/A3gmctiyGjYOgj8DeCZy2LIaNg6CPwN4JnLYsho2DoI/A3gmctiyK4aSJhuyNjTsu1oB+ihyb7sWRfUEhAEAQBAEAQBAEAQBAEAQBAEAQBAEAQBAEAQBAEAQBAEAQBAEAQBAEAQBAEAQBAEAQBAEAQBAEAQBAEAQBAEAQBAEAQBAEAQBAEAQBAEAQBAEAQBAEAQBAEAQBAEAQB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12894"/>
            <a:ext cx="2028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descr="http://s2.cdn.memeburn.com/wp-content/uploads/2013/04/New-LinkedIn-ap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600" y="5055694"/>
            <a:ext cx="2343150" cy="12689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821517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smtClean="0">
                <a:latin typeface="AvantGarde" pitchFamily="34" charset="0"/>
              </a:rPr>
              <a:t>Business Model &amp; Revenue Potential</a:t>
            </a:r>
            <a:endParaRPr lang="en-US" b="1" i="1" dirty="0">
              <a:latin typeface="AvantGarde" pitchFamily="34" charset="0"/>
            </a:endParaRPr>
          </a:p>
        </p:txBody>
      </p:sp>
      <p:grpSp>
        <p:nvGrpSpPr>
          <p:cNvPr id="3" name="Group 2"/>
          <p:cNvGrpSpPr/>
          <p:nvPr/>
        </p:nvGrpSpPr>
        <p:grpSpPr>
          <a:xfrm>
            <a:off x="1143000" y="2352755"/>
            <a:ext cx="6934200" cy="2848924"/>
            <a:chOff x="1435608" y="2843674"/>
            <a:chExt cx="5687167" cy="2180277"/>
          </a:xfrm>
        </p:grpSpPr>
        <p:graphicFrame>
          <p:nvGraphicFramePr>
            <p:cNvPr id="18" name="Chart 17"/>
            <p:cNvGraphicFramePr/>
            <p:nvPr>
              <p:extLst>
                <p:ext uri="{D42A27DB-BD31-4B8C-83A1-F6EECF244321}">
                  <p14:modId xmlns:p14="http://schemas.microsoft.com/office/powerpoint/2010/main" val="3698045722"/>
                </p:ext>
              </p:extLst>
            </p:nvPr>
          </p:nvGraphicFramePr>
          <p:xfrm>
            <a:off x="4796207" y="3566058"/>
            <a:ext cx="2326568" cy="1457893"/>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5204816" y="3099194"/>
              <a:ext cx="1607750" cy="328654"/>
            </a:xfrm>
            <a:prstGeom prst="rect">
              <a:avLst/>
            </a:prstGeom>
            <a:noFill/>
          </p:spPr>
          <p:txBody>
            <a:bodyPr wrap="square" rtlCol="0">
              <a:spAutoFit/>
            </a:bodyPr>
            <a:lstStyle/>
            <a:p>
              <a:r>
                <a:rPr lang="en-US" sz="1200" b="1" dirty="0" smtClean="0"/>
                <a:t>% Willing to Pay $0.99+ for the App</a:t>
              </a:r>
              <a:endParaRPr lang="en-US" sz="1200" b="1" dirty="0"/>
            </a:p>
          </p:txBody>
        </p:sp>
        <p:sp>
          <p:nvSpPr>
            <p:cNvPr id="20" name="TextBox 19"/>
            <p:cNvSpPr txBox="1"/>
            <p:nvPr/>
          </p:nvSpPr>
          <p:spPr>
            <a:xfrm>
              <a:off x="3193460" y="3099194"/>
              <a:ext cx="1964658" cy="328654"/>
            </a:xfrm>
            <a:prstGeom prst="rect">
              <a:avLst/>
            </a:prstGeom>
            <a:noFill/>
          </p:spPr>
          <p:txBody>
            <a:bodyPr wrap="square" rtlCol="0">
              <a:spAutoFit/>
            </a:bodyPr>
            <a:lstStyle/>
            <a:p>
              <a:pPr algn="ctr"/>
              <a:r>
                <a:rPr lang="en-US" sz="1200" b="1" dirty="0" smtClean="0"/>
                <a:t>% of Productivity and Networking Apps</a:t>
              </a:r>
              <a:endParaRPr lang="en-US" sz="1200" b="1" dirty="0"/>
            </a:p>
          </p:txBody>
        </p:sp>
        <p:pic>
          <p:nvPicPr>
            <p:cNvPr id="2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51929" y="3657600"/>
              <a:ext cx="925423" cy="1143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4281693" y="3972422"/>
              <a:ext cx="797204" cy="596706"/>
            </a:xfrm>
            <a:prstGeom prst="roundRect">
              <a:avLst/>
            </a:prstGeom>
            <a:solidFill>
              <a:schemeClr val="tx2">
                <a:lumMod val="25000"/>
                <a:lumOff val="7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20%</a:t>
              </a:r>
              <a:endParaRPr lang="en-US" sz="1200" b="1" dirty="0">
                <a:solidFill>
                  <a:schemeClr val="bg1"/>
                </a:solidFill>
              </a:endParaRPr>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426" y="2843674"/>
              <a:ext cx="1351223" cy="1048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ounded Rectangle 23"/>
            <p:cNvSpPr/>
            <p:nvPr/>
          </p:nvSpPr>
          <p:spPr>
            <a:xfrm>
              <a:off x="1435608" y="3967129"/>
              <a:ext cx="1708808" cy="596706"/>
            </a:xfrm>
            <a:prstGeom prst="roundRect">
              <a:avLst/>
            </a:prstGeom>
            <a:solidFill>
              <a:schemeClr val="tx2">
                <a:lumMod val="25000"/>
                <a:lumOff val="7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123M LinkedIn + Facebook Users</a:t>
              </a:r>
              <a:endParaRPr lang="en-US" sz="1200" b="1" dirty="0">
                <a:solidFill>
                  <a:schemeClr val="bg1"/>
                </a:solidFill>
              </a:endParaRPr>
            </a:p>
          </p:txBody>
        </p:sp>
      </p:grpSp>
      <p:sp>
        <p:nvSpPr>
          <p:cNvPr id="27" name="TextBox 26"/>
          <p:cNvSpPr txBox="1"/>
          <p:nvPr/>
        </p:nvSpPr>
        <p:spPr>
          <a:xfrm>
            <a:off x="1143000" y="914400"/>
            <a:ext cx="5818632" cy="1477328"/>
          </a:xfrm>
          <a:prstGeom prst="rect">
            <a:avLst/>
          </a:prstGeom>
          <a:noFill/>
        </p:spPr>
        <p:txBody>
          <a:bodyPr wrap="square" rtlCol="0">
            <a:spAutoFit/>
          </a:bodyPr>
          <a:lstStyle/>
          <a:p>
            <a:endParaRPr lang="en-US" b="1" i="1" dirty="0" smtClean="0"/>
          </a:p>
          <a:p>
            <a:pPr marL="342900" indent="-342900">
              <a:buFont typeface="Wingdings" panose="05000000000000000000" pitchFamily="2" charset="2"/>
              <a:buChar char="§"/>
            </a:pPr>
            <a:r>
              <a:rPr lang="en-US" b="1" i="1" dirty="0" smtClean="0"/>
              <a:t>Consider Tiered </a:t>
            </a:r>
            <a:r>
              <a:rPr lang="en-US" b="1" i="1" smtClean="0"/>
              <a:t>Downloads $0.99 - $1.99 </a:t>
            </a:r>
            <a:endParaRPr lang="en-US" b="1" i="1" dirty="0" smtClean="0"/>
          </a:p>
          <a:p>
            <a:pPr marL="342900" indent="-342900">
              <a:buFont typeface="Wingdings" panose="05000000000000000000" pitchFamily="2" charset="2"/>
              <a:buChar char="§"/>
            </a:pPr>
            <a:r>
              <a:rPr lang="en-US" b="1" i="1" dirty="0" smtClean="0"/>
              <a:t>Upsell &amp; Add-on Potential</a:t>
            </a:r>
          </a:p>
          <a:p>
            <a:pPr marL="342900" indent="-342900">
              <a:buFont typeface="Wingdings" panose="05000000000000000000" pitchFamily="2" charset="2"/>
              <a:buChar char="§"/>
            </a:pPr>
            <a:r>
              <a:rPr lang="en-US" b="1" i="1" dirty="0" smtClean="0"/>
              <a:t>DSIR Network effects</a:t>
            </a:r>
          </a:p>
          <a:p>
            <a:endParaRPr lang="en-US" b="1" i="1" dirty="0" smtClean="0"/>
          </a:p>
        </p:txBody>
      </p:sp>
      <p:sp>
        <p:nvSpPr>
          <p:cNvPr id="12" name="TextBox 2"/>
          <p:cNvSpPr txBox="1"/>
          <p:nvPr/>
        </p:nvSpPr>
        <p:spPr>
          <a:xfrm>
            <a:off x="18393" y="5634335"/>
            <a:ext cx="9144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solidFill>
                  <a:srgbClr val="0070C0"/>
                </a:solidFill>
              </a:rPr>
              <a:t>Revenues Dependent on Innovation &amp; Increased Features</a:t>
            </a:r>
            <a:endParaRPr lang="en-US" sz="2400" b="1" dirty="0">
              <a:solidFill>
                <a:srgbClr val="0070C0"/>
              </a:solidFill>
            </a:endParaRPr>
          </a:p>
        </p:txBody>
      </p:sp>
      <p:sp>
        <p:nvSpPr>
          <p:cNvPr id="4" name="Footer Placeholder 3"/>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764018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smtClean="0">
                <a:latin typeface="AvantGarde" pitchFamily="34" charset="0"/>
              </a:rPr>
              <a:t>Summary &amp; Next Steps</a:t>
            </a:r>
            <a:endParaRPr lang="en-US" b="1" i="1" dirty="0">
              <a:latin typeface="AvantGarde" pitchFamily="34" charset="0"/>
            </a:endParaRPr>
          </a:p>
        </p:txBody>
      </p:sp>
      <p:sp>
        <p:nvSpPr>
          <p:cNvPr id="4" name="TextBox 3"/>
          <p:cNvSpPr txBox="1"/>
          <p:nvPr/>
        </p:nvSpPr>
        <p:spPr>
          <a:xfrm>
            <a:off x="381000" y="990600"/>
            <a:ext cx="8305800" cy="5078314"/>
          </a:xfrm>
          <a:prstGeom prst="rect">
            <a:avLst/>
          </a:prstGeom>
          <a:noFill/>
        </p:spPr>
        <p:txBody>
          <a:bodyPr wrap="square" rtlCol="0">
            <a:spAutoFit/>
          </a:bodyPr>
          <a:lstStyle/>
          <a:p>
            <a:r>
              <a:rPr lang="en-US" b="1" u="sng" dirty="0" smtClean="0"/>
              <a:t>Summary</a:t>
            </a:r>
            <a:endParaRPr lang="en-US" b="1" u="sng" dirty="0"/>
          </a:p>
          <a:p>
            <a:pPr marL="285750" indent="-285750">
              <a:buFont typeface="Arial"/>
              <a:buChar char="•"/>
            </a:pPr>
            <a:r>
              <a:rPr lang="en-US" dirty="0" smtClean="0"/>
              <a:t>Current pain points could be alleviated with Bee Tagged features. </a:t>
            </a:r>
          </a:p>
          <a:p>
            <a:pPr marL="285750" indent="-285750">
              <a:buFont typeface="Arial"/>
              <a:buChar char="•"/>
            </a:pPr>
            <a:r>
              <a:rPr lang="en-US" dirty="0" smtClean="0"/>
              <a:t>Potential users find features useful for social and professional purposes. </a:t>
            </a:r>
          </a:p>
          <a:p>
            <a:pPr marL="285750" indent="-285750">
              <a:buFont typeface="Arial"/>
              <a:buChar char="•"/>
            </a:pPr>
            <a:r>
              <a:rPr lang="en-US" dirty="0" smtClean="0"/>
              <a:t>Trial rates would generate a solid user base and a sustainable business model.</a:t>
            </a:r>
          </a:p>
          <a:p>
            <a:endParaRPr lang="en-US" b="1" dirty="0" smtClean="0"/>
          </a:p>
          <a:p>
            <a:r>
              <a:rPr lang="en-US" b="1" u="sng" dirty="0" smtClean="0"/>
              <a:t>Next Steps</a:t>
            </a:r>
            <a:endParaRPr lang="en-US" b="1" u="sng" dirty="0"/>
          </a:p>
          <a:p>
            <a:r>
              <a:rPr lang="en-US" b="1" dirty="0" smtClean="0"/>
              <a:t>Research</a:t>
            </a:r>
            <a:endParaRPr lang="en-US" b="1" dirty="0"/>
          </a:p>
          <a:p>
            <a:pPr marL="342900" indent="-342900">
              <a:buFont typeface="+mj-lt"/>
              <a:buAutoNum type="arabicPeriod"/>
            </a:pPr>
            <a:r>
              <a:rPr lang="en-US" dirty="0" smtClean="0"/>
              <a:t>Conduct usability </a:t>
            </a:r>
            <a:r>
              <a:rPr lang="en-US" dirty="0"/>
              <a:t>t</a:t>
            </a:r>
            <a:r>
              <a:rPr lang="en-US" dirty="0" smtClean="0"/>
              <a:t>esting</a:t>
            </a:r>
          </a:p>
          <a:p>
            <a:pPr marL="342900" indent="-342900">
              <a:buFont typeface="+mj-lt"/>
              <a:buAutoNum type="arabicPeriod"/>
            </a:pPr>
            <a:r>
              <a:rPr lang="en-US" dirty="0" smtClean="0"/>
              <a:t>Explore other segments (non-MBAs) and preferred app features</a:t>
            </a:r>
          </a:p>
          <a:p>
            <a:endParaRPr lang="en-US" dirty="0" smtClean="0"/>
          </a:p>
          <a:p>
            <a:r>
              <a:rPr lang="en-US" b="1" dirty="0" smtClean="0"/>
              <a:t>Marketing</a:t>
            </a:r>
          </a:p>
          <a:p>
            <a:pPr marL="342900" indent="-342900">
              <a:buAutoNum type="arabicPeriod" startAt="3"/>
            </a:pPr>
            <a:r>
              <a:rPr lang="en-US" dirty="0" smtClean="0"/>
              <a:t>Focus value proposition to one key feature</a:t>
            </a:r>
          </a:p>
          <a:p>
            <a:pPr marL="342900" indent="-342900">
              <a:buAutoNum type="arabicPeriod" startAt="3"/>
            </a:pPr>
            <a:r>
              <a:rPr lang="en-US" dirty="0" smtClean="0"/>
              <a:t>Test positioning differences between networking and social</a:t>
            </a:r>
          </a:p>
          <a:p>
            <a:pPr marL="342900" indent="-342900">
              <a:buAutoNum type="arabicPeriod" startAt="3"/>
            </a:pPr>
            <a:endParaRPr lang="en-US" dirty="0"/>
          </a:p>
          <a:p>
            <a:r>
              <a:rPr lang="en-US" b="1" dirty="0" smtClean="0"/>
              <a:t>Product</a:t>
            </a:r>
          </a:p>
          <a:p>
            <a:r>
              <a:rPr lang="en-US" dirty="0" smtClean="0"/>
              <a:t>5.  Optimize key features</a:t>
            </a:r>
          </a:p>
          <a:p>
            <a:endParaRPr lang="en-US" dirty="0"/>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632562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i="1" dirty="0" smtClean="0">
                <a:latin typeface="Avantgarde"/>
                <a:cs typeface="Avantgarde"/>
              </a:rPr>
              <a:t>Appendix 1: Survey Summary</a:t>
            </a:r>
            <a:endParaRPr lang="en-US" b="1" i="1" dirty="0">
              <a:latin typeface="Avantgarde"/>
              <a:cs typeface="Avantgarde"/>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6200" y="1412537"/>
            <a:ext cx="8991600" cy="4032926"/>
          </a:xfrm>
          <a:prstGeom prst="rect">
            <a:avLst/>
          </a:prstGeom>
          <a:noFill/>
          <a:ln>
            <a:noFill/>
          </a:ln>
        </p:spPr>
      </p:pic>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6048543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252255738"/>
              </p:ext>
            </p:extLst>
          </p:nvPr>
        </p:nvGraphicFramePr>
        <p:xfrm>
          <a:off x="1809750" y="914400"/>
          <a:ext cx="5524500" cy="2543175"/>
        </p:xfrm>
        <a:graphic>
          <a:graphicData uri="http://schemas.openxmlformats.org/presentationml/2006/ole">
            <mc:AlternateContent xmlns:mc="http://schemas.openxmlformats.org/markup-compatibility/2006">
              <mc:Choice xmlns:v="urn:schemas-microsoft-com:vml" Requires="v">
                <p:oleObj spid="_x0000_s9240" name="Worksheet" r:id="rId3" imgW="5124558" imgH="2628883" progId="Excel.Sheet.12">
                  <p:embed/>
                </p:oleObj>
              </mc:Choice>
              <mc:Fallback>
                <p:oleObj name="Worksheet" r:id="rId3" imgW="5124558" imgH="2628883"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914400"/>
                        <a:ext cx="55245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55335772"/>
              </p:ext>
            </p:extLst>
          </p:nvPr>
        </p:nvGraphicFramePr>
        <p:xfrm>
          <a:off x="1752600" y="3657600"/>
          <a:ext cx="5457825" cy="2628900"/>
        </p:xfrm>
        <a:graphic>
          <a:graphicData uri="http://schemas.openxmlformats.org/presentationml/2006/ole">
            <mc:AlternateContent xmlns:mc="http://schemas.openxmlformats.org/markup-compatibility/2006">
              <mc:Choice xmlns:v="urn:schemas-microsoft-com:vml" Requires="v">
                <p:oleObj spid="_x0000_s9241" name="Worksheet" r:id="rId5" imgW="4810076" imgH="2628883" progId="Excel.Sheet.12">
                  <p:embed/>
                </p:oleObj>
              </mc:Choice>
              <mc:Fallback>
                <p:oleObj name="Worksheet" r:id="rId5" imgW="4810076" imgH="2628883" progId="Excel.Shee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657600"/>
                        <a:ext cx="5457825" cy="2628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itle 1"/>
          <p:cNvSpPr>
            <a:spLocks noGrp="1"/>
          </p:cNvSpPr>
          <p:nvPr>
            <p:ph type="title"/>
          </p:nvPr>
        </p:nvSpPr>
        <p:spPr>
          <a:xfrm>
            <a:off x="0" y="26988"/>
            <a:ext cx="9144000" cy="1143000"/>
          </a:xfrm>
        </p:spPr>
        <p:txBody>
          <a:bodyPr/>
          <a:lstStyle/>
          <a:p>
            <a:pPr algn="ctr"/>
            <a:r>
              <a:rPr lang="en-US" b="1" i="1" dirty="0" smtClean="0">
                <a:latin typeface="Avantgarde"/>
                <a:cs typeface="Avantgarde"/>
              </a:rPr>
              <a:t>Appendix 2: Survey Summary Two</a:t>
            </a:r>
            <a:endParaRPr lang="en-US" b="1" i="1" dirty="0">
              <a:latin typeface="Avantgarde"/>
              <a:cs typeface="Avantgarde"/>
            </a:endParaRPr>
          </a:p>
        </p:txBody>
      </p:sp>
      <p:sp>
        <p:nvSpPr>
          <p:cNvPr id="2" name="Footer Placeholder 1"/>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96393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i="1" dirty="0" smtClean="0">
                <a:latin typeface="Avantgarde"/>
                <a:cs typeface="Avantgarde"/>
              </a:rPr>
              <a:t>APPENDIX: Product Category</a:t>
            </a:r>
            <a:endParaRPr lang="en-US" b="1" i="1" dirty="0">
              <a:latin typeface="Avantgarde"/>
              <a:cs typeface="Avantgarde"/>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3886200"/>
            <a:ext cx="2498538" cy="146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1465806794"/>
              </p:ext>
            </p:extLst>
          </p:nvPr>
        </p:nvGraphicFramePr>
        <p:xfrm>
          <a:off x="1017024" y="990600"/>
          <a:ext cx="7315200" cy="266699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962891" y="5634335"/>
            <a:ext cx="7696200" cy="461665"/>
          </a:xfrm>
          <a:prstGeom prst="rect">
            <a:avLst/>
          </a:prstGeom>
          <a:noFill/>
        </p:spPr>
        <p:txBody>
          <a:bodyPr wrap="square" rtlCol="0">
            <a:spAutoFit/>
          </a:bodyPr>
          <a:lstStyle/>
          <a:p>
            <a:pPr algn="ctr"/>
            <a:r>
              <a:rPr lang="en-US" sz="2400" b="1" dirty="0" smtClean="0">
                <a:solidFill>
                  <a:srgbClr val="0070C0"/>
                </a:solidFill>
              </a:rPr>
              <a:t>Customers Associate Bee Tagged with Productivity</a:t>
            </a:r>
            <a:endParaRPr lang="en-US" sz="2400" b="1" dirty="0">
              <a:solidFill>
                <a:srgbClr val="0070C0"/>
              </a:solidFill>
            </a:endParaRPr>
          </a:p>
        </p:txBody>
      </p:sp>
      <p:sp>
        <p:nvSpPr>
          <p:cNvPr id="3" name="AutoShape 2" descr="data:image/jpeg;base64,/9j/4AAQSkZJRgABAQAAAQABAAD/2wCEAAkGBxAQEBQPDxIQDw8PEBAQEA8PDw8QDw0QFhIXFhQRFBQYHCggGBwmHBQUIT0hJSkrLi8wFx8zRDMsNygtLisBCgoKDg0OGxAQGCwkICQsLCwsLCwsLCwsLC0sLCwsLCwsLCwsLC0sLCwsLCwsLSwsLCwsLCwsLCwsLCwsLCwsLP/AABEIALcBEwMBEQACEQEDEQH/xAAbAAACAwEBAQAAAAAAAAAAAAADBAIFBgEAB//EAEMQAAIBAwMBBgIHBAkCBwEAAAECAwAEEQUSITEGEyJBUWFxgRQjMkKRobEHUmJyJDNDc4KissHRFpIlNERTdeHwFf/EABoBAAIDAQEAAAAAAAAAAAAAAAABAgMEBQb/xAAxEQACAQIFAQUIAwEBAQAAAAAAAQIDEQQSITFBURNhcZGxBSKBocHR4fAUMvEjUkL/2gAMAwEAAhEDEQA/APnuK2mM9QI7QBygD1AyJoA5QB0CgCQWgCYWgRMJQBMJTEJ3kGarkiyDEhHVTReiQjoAg60AGtU+1/I1NCYErSGdCUAceOhgQROaSGy10uKrYFFRlu0dWlBFY+aAISx0DBMlAAylAyBSgCBWkM5igDlAHqAPUAeoA9igDlAHqAPUAeoA5QM5igDoWgCYWgQRUpiCKlABFjoAIsdAjkkORSY0ymulw1Uy3NMNgJeokyHWgBuy+9/dv+lNEWLvSGQIxQM8ZKTGSthlsURFLY1GnWuFrQkY5PUbkiqREgkXNAA5Y+aAAvHQAMx0DBslAAmSgYNloAgVpDOUAeoA9QB6gDlAHqAPUAcoA9igDoFABFWgAipTEFVKBBVjoAKsdAgix0AT7rigCl1K35zVM0aKbK9oagXASStA0i60TRLydWkit5njaJwsndlY3PojtgMfgTTQpWKy9t5YG7ueOSGQAEpLG0b4PRtrAHHB5pErIXL5oE0caPikxId0i33P8AalBakKjsjaWcGFq8ysYWzdztjVnbk7UUsceZwPKi4j02mSx+J42Vem7GUz6bhxn2oASmi5pgAkj5oAE0dAAnjoAEyUDAslAA2WgYMrQBCkM9QB6gD1AHKAPUwOgUASC0ATVaBBFSgAypQIMkdADEcNQckiUYNjUdrVbqlypDC2lR7Ul2JL6LUlUK5UhG+ssipvUgroz0sO04qto0xd0WOg6dGxkuJUWSO1RXETcpNM7BYkceafaYjzEeOhq2hS7Sooldet2VNyNv2H0c6jJdS3LiQrB3SmXedjSA7XXaRgIFPhHHi4xiujiqvYRjGCtrx3fc52Hp9u5Sm7+P7wZ2O275jpkx3xtK8MLkZ+i3O4rHNH5qpbAZRwVJ8wCHiqMalPtEtbX/AYWtKlUyN6XsYyK3PmMHzB6g+lcc7MmEkj8hSZA0PZ7TSMkj7pq2KsZ6krmkihwKmUjF+Md3b52RsInmbpvZ8MGb1CqwwDwCGPnXSwcEoOpbXX5HNxk25qney0v8efgix7T2sdldL9H27WgQyRAAI69CrDPIYAH489aMO3iKTVTr++Q8UlhqqdPpqv3qUeq2gjldByFdgM9doPGffGK5yOkxGWLk0CAtHTAC8dAAHSgALpQAF0oGBZaBg2WgCBFIZ6gDlMD1AHgKAJhaBBAtABFWgAyJQIMiUCGoYc1XOVi2ELmi0HQXuCTkRxRjMkz8JGP9z7VjnUbdkbFFRV2aWCO1i4t7cTkf211lg3wiHAHx5qaof+35Fbqt/1Q09zMBloLUoegNsNh+HNS7Gl1fmLNUFHhtJvC6fQ5T0dSWt2P8QP2PlxUJUJR1g7+o1VT0krGW7RW7WzmOQbWAz7Mp6Mp8xTpTuE6Zi7xstkVolErjoW3Zpw/e2uQGuUQw5OA08b7kjz5blaRR/EV9anhqip1FJ7FeJpupTcVuafsFfLbS3IlcxA20ilTvH1gdeCvkwG7ryOa6WMg5xjlV9Tm4SooSlmdtCo0SLEgupM93ass8rn77q25Isnq7sAPmT0BNTxVVU6bXXRfvcRwlOVSou7VmaliJOScknJPqT1rhndY/pek7yCanFFM58GwsbAKCP4TU7lIaO3ouFhvV9IBSNXkVLhUIZWDbRHnKK7DJD8nyxjAOMVqwuL7PRrQy4vB9pqnr+/MLPaNdTmaUwkpFnuImZjMI+du7GBxknnOAcDzqX8mFKnlp38XwQeFnWqZ6lkui1vYp7yJnYuxyzEsT6knJrGjYxSa35PxpiANb0wF5YKAFnipgAeOgBd46AAOlIYF1pjBMKAIYpAepjPYoAmooEEVaACqtAgqLQAdEoEHjSk2NLUtdPti7Kq8sxCgepJwBWOtOxupRNzdRhStnF/VQY3kf20/wB5z8Ony+FKissc73foKXvysXem6YDioyqNuyNCgoq7Lu4td8Yj4wMfl0qNmtSCcbmM162VAatpVQqUDKXv9OtJbY5NxYo1zbNyWeFf66D34wQPXHkKnUWWSmudH49SFPT3WYu3hDCtkNUZavusWu7faeBUJ07BCpc1fY3W3na4S4Ec/cabdzI00SPLmJV2hpMbnXnoxNVqpOCtGTRN0qc3eUUykutcknVQ5GxSdkaKscSZ6lUQBQffGai7yd27ko2irRVgPBNAm7mp7NorAkkJHGN0khBIQZwAB5sScAefwyRZCLm1GO5nqSUE5SeiNHa3KOsjRW7vHCm6R3mCsFPAOAMDoePF0rY8Go2Up6vu/foYljXLM4w0W+v79RzTJ4QjTQhjKhUBJAp+j5/tcj7fPAOBgnkdM5q9CdN2e3U1YfEQqpuO646fcTlGeTkkkkk8knzJqotPWspjdZF+0hDD39j7eVD1BOzuc1m2VZMp/VyKJI/ZT934g5Hyoi9AkrMrZ05PxqRAA0dMBaZKYhSRKAFpI6YC0qUALOtAAHWkMCy0xgiKQEKYySigQVFoAMq0CCqtABUWgRKSUKOaAKy41nBwKjJl0Iami/Z5qne6lbRt0aQn5rGzj81FYa691s6EI2izWaVquZGZurOxPxLEmraqsrIVCndm80q/U4561hzWlqa61F5bouy3GaslUVjBY+ddp7zOV9Mio0WdWdNKKM52Sb/xKAeTNIjDyZTE4IP/AO8q3VNaL/eTlzVpoxVm4RygOQrMoPqAcA1fQkUYqPJbywhwDWxxujnRlZj3ZCwCy3hHnpV+v4qv/FYa0LG2lK5nYLIBRVVy2weRNtAizspiLLI870iT18MC91n/ALp/zrpez7Z34fX/AA5vtG+ReP0/03nYG+hFpdGRAxh+sclFYmMpwoz1/q3OPhUsdCbqws99Pj+tFeBlCNKeZba/C34ZU9mye8x5GGYP8BExH+YKfiBWjG27J/D1MeAuqq8HfyLB1rjnbOxIoDO+e7jXc2OGbkBUHuSQM+XJ8qnCDnJRXJCpNU4ucuCGnSXd5J3cUsltFGjNi3EgSPqVUhCCcnzJJ610Zwo4eF3FN99vqc2nOviZtKTS7r6eX1E471nlMF39ouYxM4+tgkzgb26uueCDkjqDxgqthYShnp+PcwoYuankq+Gu6f17wMsJUlWBBUkEehHBFc46VhSZKaAVkSmIWkSgBSVKYCzrQAB1pALutMYMigYACgAiigA6LQIMi0AGVaBC91eBKBpFFeXzOeDxUWyxKwoqVFosi9S87MXhtrqC58oZkdvUpnxgf4S1Z6sbpo3U3dWPoOrWvcXcgBBjdu+iYdHikO5SPUckfKkpZ6afwHSlllYvdCuzuUAg81hqxOpCalGxvbmXEZP8K/mazud9DmU43ml4nyrWJizMcjkk/nW6jE21qisS7GWoWd7yV0iitkYCVzhFmkHdpn/uP5VprStDKuTmf2ncoLvsDfwYlRUuoeomtW70MPXaPF+AI96so1Fcqr6oZ0bT3lJUlEWMFpZHzthUHHI6k54C9Sa6KlwtWzlSW7eiRf6R3UbSi3gknLW0ySPI5BaMgb8RoPAOnO4n3qdTDXSc5W1/dXuVU8Xq1ThfT90QgNIinUC2Bim8oJHWRZfaOTAw38LDn1zxWXEYWVPVao14fGRq+61Zk5+z9vb+LUJQGH/pLXbJOfZ3PhT86x3vsbbW3K2XtDH/AOXSzhhsWI3Rxndclh9mYzt9pxk8EYwSPPI00HKEsyepmrKM45WtCz0VtiXKW9xbGKW3dpu9SdJUjRGyxUKegdvslvKt1SvTk4ykndPu/eO4wQw9SKlGMlZrXfv+/eM6NqECqVibvC2A8xXYCOuyNTyFyAcnBOBwPPNiK0qvci7DUI0e9vn7FoHU+lZTWeuIi1vKFGSO7kOPNVYhv9YPyrThJJVVfnQzYyLdF24swnYOYrcsmBh48n1yrYH+s/hWn2hG9NPo/wB9DJ7Mnaq11Xp/pmrhHuJyAB3k8p4Gcbnb9Oa3RcacO5L0MElKrO3Mn6lxqJDyyOvKvLIwPqCxINcBbHopblbPHUiApJHTEKyJTAUlSgBWRaYCzrQAu60DBEUALKKBhkFAB0FAg6LQII/AzQBk9SlJc+1QZdFaCgagkTV6BDUElVyRppyN/wBm9chuIFsbxxC8Wfod432Iwf7Cb0T0Pl7YGc2tOWZbco0yjm1W5dWdpc2s316FQB4ZB4onz0KuOD+tOShUXusUazjuX765Iy4LkjgdfIdKoWGXQr7ZIyUGl3NwXlYi3tULF7qfwQomeoJxu+X4itV4U11fQcpynsUXantQkmyzsdy2UBLb3GJLyYjBmceQ8gP/AKAUYtvNLf0G0oRKrTO0F3bPut5pISTzsOFb+ZejfMGtKinuYpy6G3vu0txdWVvJOY+8lmuBI8cYQyiEII9+DyR3kh8hyOK6Hs+nFSk/D5nN9oTk4xXj8jS/szEUnf7+ZduMB2Vu5IG4YB6E459hR7Tco5bbfUj7MjB5r7/QzVzIFlfuSAizSd0VOQEDnYVPwxzW+MbxWbeyv5anOk0pvLtd289AHa4f0hyuB3gjlKgdGkjWRh+LGuDKnbbv+R6KNS617jIyM2751KnuKSNN2eTK3f8A8beD8VUf71dUW3iimHPgzNWV1JCSAeM1W0S3NZoV9LOTghI4l3zTyHEUCfvM3qegA5JqErIcU2XP/WEa/V2xKxqcmRgO8uGH3nHkvon45NRycsk520RKG+tZGBDS27sQD3LApyfIEgqPbJrVHFTStJKXiYnhKbd4tx8Cwk7qCSSOMHeGeN5XILkAkEIAMKD8z71VUxE6qSe3QupYanRbtv1f0BhQRVJeAudka944LZJVEBxvIALFj5KMr05OR05IvoUXVdtkjNiK6oxva7exC8jaOOKWaBBFOCQYhMkkfpy7FWJHOOcjzHWtKw9KblGDd14MzvEVacYznFWfRNevdqV15b7WwCGGFZWAwHRgGVseWQRxWNpp2ZtTTV1syumSgBOVaAFZFpgLOtAASKQxVRTGHQUCGIxQIYQUASkTKmgDG6rEUc56GoSL46oTBpEiaimIOtDQKVizgsp9ned05QDO7b5euOuKpk43tc1Qk9z6B+y/VpgsiCRzEuwCNm3RpnOdqngfKufjItWsbsPknfMjfNqQUbgsYIGciNQc1kz1Hpcv/j0lqfDNe1y5vHLXM0kwDEorN9WnJwVQYUHBxnGa7FOkoo50qqWxUr1q+MTLUqXGo1GRVqMzZqdAljkiNk5VHMnf2rudqGUqqSQMx4XeFTBPG5Mfeq6hV7Kd+Hv9zPXpdrCy3W32NN2R1FbC4m+kJKrGEqU24dSHVuQxHkDW7E03iKccjW5hw1VYebzp7fUDpOnhoxJJlLdT45P3v4I/3nPTA6dTxVmIr5HZb8L79xTQw7qav+vL+3eWeoafDqDGS3PdXRGWtZH4kwAPqXOM8AeE/lXKu4K0tV1+52VabvHR9PsY640pzKIVjkM24r3QRu83em3rS0TuTV3oX+iaUYfpCyzWqNJZzQiM3CMyu23G8rlVHB86slGckmovdcFKnCLd5LZ8lV/0s4zJckW9suGa5DJKkgOcJAVJEjnB4B46nFVzlxz0JwjfXjr9iu1jVBKiwQr3FpEcxwA5Z36d9M335D69AOBx1glbV7knK+i2KYrjof1piLKz0y5eMTCSO3iJIWa4dlWRgeRGqqzvj1VSB6ipRjKTtFXIylGKvJ2NRrTSTXU0tnJFOJHLrAplS55GWCpIq7znPCkk+lJ0Zwj7y/fgCqwqS9x/T1PdntUaciNAzueNigls+fFVtck1e9i/16wcRocqWi396iNuaJSRgtjjruB9PD61swFWKbi+djF7RpSaUlxe/cD1i8M9tZwIwkdRIGjQZcMMLGMD+EtWijTUKlSbVlp+TNWqupSpwi7vXT0+olfR42pkHu40jJByCwGWwfMZJGfQCudUmpTclyzpU4OEIxfCKuaOkSEpUoAVkSmArItAACtIBNBTJB0FAhmMUCGUFAB1WgCr1nTg65xSZKLsK6b2PeRd7yCMYJxt3YHuciqHUS2RoUWzQ9nOyYQb2Xex5DMnAHsD0qupVvoiyFPllzoeg2s1w8hiX6l2jbAAVpBgk7RxxnGar7SWW1y2NJXu0au90iJE3AcYyQenwqlmhWK3TOzgt+9eMBRO6uqD7qhAPzO4/MUTbla5Omsux64D4K4IOD16UlBEpydmfHh0+VdaxxM7YxZadcS+OKGeVf3ooZZF/FQRRdIWrCbWRtrAqy9VYFWX4g9KZBmwsLWPT4kvrxRJcSDdY2Tj8LqceSjyHn+Yg3mdl8SaWXV/BFZa9r9QMkha5kfcHfD7XVWPPgVgQo9hgVZCMehGUpW3NW9891p1vcyMXkhmltpWPJbd9YhPy4qcUo1GlzqQneUE3xoVN9MVwQcHqCOo96sbsiuEbssdY1qf6PDG7BppYQ8021RK8LsTFAzgZI2gMc9dw9OZYKjFtztzp9yvHVpK1NdNfsNdmuzLXNpPPhd7DZbsZSoQqfHuXHnwB16eXWrsRilTqxjxzp5FOHwjqUpS5418zPaReAAwzc2s5CzL+5ngTr6OvUH2x0NaMTQU46brb7fEow1bs5dz3+/ijJaokkEskLkb4ZJImIHBZGKkj24rj35Ozbg7okX0m5htycCaaONiOCELDeR77c0m7IaSbsaZX+mXcSMe6jlljhRUAxbwbsLGg6AKvH5118qo0nbhebORftqvvcvyRcftQ01La6R4tq98mSkaCNI2QKAVA9cg/GqMBUc4NPg0Y6lGE01yKT61cBLd4ysSXSSC6eKNUe5uI5CpeWUctlDGcZ5O485rHXpRhVaXwNdOq50k/M0FpMwUMpwR0IOCKzsmmdlu3wRkLu4baqoWHoxUAn51JtvdislsivkNAhbuHcnaBhRlmZlREHluZiAPmakk27ITaSuwE9k+CymOUKNzd1IjlB5kqDuwPXGPepypzj/ZNEIzhL+sk/BlVLUCYrJTAAaAE0oGHSgBmMUCGoxQAwgoALDDvkVOMYLHPtjAqqq7KxdRjd3CdrN0AtYwcLNcIrnpkDkL+NZebGyKTTZudGXgA+mPlUST2FOyEeRM/wC/eXJHwEzKP0qHBa9GO9rbzuYkHXfIowTjI5P+1JayHwAt9WDjk/jxQ0Wx2B3Eu4HaQfLjnHuaaFPYwljp8djGs1xGk95MN8EMq7obaHJCzyL0d2wSqngDBPJArt4ah22r0j6nncRX7HRay9C/7OJd6i8hmvpbdY49ysWcIzeSqoZVUDrxWmv2dBLLTTM1HPXbzVGg2m3km+MXwS+jjcMEuE3yxEHOUkbxD+U8HpilWw0Jr3NH3EaOLnB+/qu/f98TN9vbW4iue+nlW5FyDJHPt2704wNp+zgEDHlg1zou142s0dOSvaV7pmXiuSGY4X7LeQ9KmmRaN12FujLaXdtxkwC5jGB9uBssAPUqcfKpT3jL4eYktJR+PkKXN2TgHb0/dFWON0VQlYe1eQlLeZQpSS2iTO1eJIVETp/kU/BxWjBpZXHo/XUy43++bqvTRmk7I6pKunXZG0GDJjwq4U92z5IxzyKrxVKLrw79/Oxbhako4ebXG3lcyuniSZlhQJukYIPq0wuerHjoBk/AGuhVywTk+DmU4uclBc6CXaPtfIbiZ4oLEo00hSRrGB5XTcdrMzAkkjBrhunZLV+Z31O7ei8hK07d3kbq6i2GxlbalnaR7gCCV3BMjPTI9ajkRLMy31G42hZ4Qr2kjAxSCOPw85ML8eGRehB9Mjgg11aE41Y768r94ORWpOlLu4/eo92o1j6dfE2aGbKKvMS7htJyST0UAjk4AqNCn2NL/o7fEsry7erenqH/AP7FzbSQxQuRbGFWSaFka2vXYlpZEK+FgC2zB5wgJAzXOqSjVk5G+EJUYqN/9NLHqzFQXSN/5oY/1AFU5S3MyL6jCftW6/GN2T9ciiz6hmXQXe4tD1E8fwEMgH+k0/eFeJVa3PGrRxKS0O0SbtoXcWYguRk8gDb/AIT6mupgof8ANyW5ycdP/oovZK/nyNds+5t7iJoMq4hR8gKNoAwh6DyB/Cng81SnJT2v/o8dlp1IuG9v8M/rAjWZ1VcDOQoAwm4Btnyzj5Vz7W0OgVMrp6H8qYC5ZPQ/lQBWJQMPHQAzHQIajoAYBAGTQBLRbxHuQgIyFP61TVWhoo8h/wBp4xDayD+zvImJ9Bhv+Ko/+kaI7M3elTAR7vRM/lVbJ2uIdhLgG1Q55csx+LMWP61DhGiS95i3bnbPIiEsFjy2VbHJ4/5og92JqySBaVosJAIEjn+J2I/DNNsnFMstQUxp3YUIDgcY4BPXiop6jcdDM9orfdfXDuPszOiL5BI/An+VRXqcP7tGKXQ8diW5VpN9fTQ+g/s4nU2xjUruEjsyg+JQdoUkehwfwrme0IvtL9x0/Z8l2eXvMp2p1GM3cjhlIJTkc+IRqGHyII+VdDDRcaSTX7c5uKalWbXd6Ga7XT99ZWsh47u4vIkHqhWF8/JmP41kxMUqr70vqbcLJuj4N/RmNVeW/lNUl5qv2eXYgu4GP2TJ3bg9NkmUOfbxZ+VEtYNAnaaZZavpZimeL/23dOepAbAP4YNaacsyuZprK2g2nEophZO+hlYEw5KsJOiyRN91/LzBHBB4wNuEs0XZ/u4aTjlkrr92HLnTLaGWWIXcoCgq6fRy3IHIyrhXIyR5edXRxkpJNw+f4KJYNJuKqfL8k7BYHjktrQyJcSqFWWfYDcrg77dQOIt3Hmd32SRmqK1ac2nLZcL17y+hRhBNR3fL9F0MRq9pjIIII4IIwQQcEEeRqMtSyLsylVBVJcahbt9PsQ0LtHc6i6vkYylnCxC8H9+Qt65WP3qO78CS0XiUOsa/dTBopZ5DETzEu2OJ/wCZEADfMGm0CbsW/YnWTDmFx3ttIQzwP9nd07xD9x/4h880mrkb28D6NvXv1tbde8ZmClplyY+MsuxTglRnJ5zg4Hrop4ddm6tTy/epkq4mXaqlSWt9389O4DK31z20iBJlJClAyrIcZUFSTgsMYxjqBjnIdTDx7PtKb0/fQVPEy7V0qi16+nnwIyEVkNYvO0bqI5dy7c7JEUMVBOSjKSMrkk9QQSeucVpoYiVJ9V0M2Iw8ay10fX7ntRvEdxLM4uHRFRI1iMcRCk7e8JOSOegHPqKs/kqMXGmrX5bIPDOc1Oo724St5lFdSl2Z2JLMSzMepYnJNZTUJSGmAuaAEkoGHjoENR0AMowAyaAM3revFiY4TgDgv6+wqDkWxhyyv0HUzDdI+euQ3wNVy10Lo6H0HtfOLrTpAOqhXX2KsD+maz63uaIx4LHst2ijltQGOG7sqw99uDSktRoU7B3LG3ULuOPT0qDi7I0X953LbUjufPqoNOKsiMndlloc+Dg8DyNQkXw2G9QdVJxzkZyTk+3NRSuTdkUHaQFx9NTxKwVbkDrBOAFyw8lfGQfUkda9D7PrqUMj3XzPKe0sO4VHNbP5D37NdUjRp+8kSLP0ULvdULfWkNjJ56j8alj6cpKNlff0I4CcYuV309THvE89yyRAyvJM4jVeS+WJGPbHOemK2pqFO8tLIwtOdRqOt27Cva+9TdFaRMJI7NHV5FOUluZG3TMh81GFQHz2Z865E555ufX04OvTp5IKHT1e5nlbk/A1EmWGnyYA5xz+FNEJI+gdp7gPLDc+V5bRSn0EgGyRfkVH41PDvRx6MjXV2pdUF0VhGrXbdIfDFno1w2dnx2gF/wDCKnUWZqPX0K6fu3n09SlkbliTklTknqaty6FdxZXHPNRaJIsr2FdQhaV3SG4gCCaeUOIbhCcKWKgnvRjoBlgPUVSoyUssVe/H7x6FzknHNJ2tz1/PqZsaLZFwrXkw5G5hYjYFzyQe+Lf5PlVrwlW17Lz/AB9SpYule1342/N/kQ7dM30guQBA6qtmYzuiNrH4IwjeoAGVOCCTkDNZcrjo9+TVdS95bcGVupBuPxoZJIe0ecB1xQRkj6xa3Iju47rO2KWbvRIRlQrn6xD7qGYEdfPzBroxtVw7it7Wt4bHJmnRxKm9Fe9/Hc68vfXr3IO6KOfvO8AwpCNmNB7naox16nyJom1Rw6i92rW8dwhF1sS5rZO9/Db6eopIa5Z1BKY1IQlKaYCktACklMABoASSgYeM0AEe4VBkmgVih1bWi+UTgeZqEpF0Ycsps+VQLBfOWP4VFbk+DY2HbMraPbvHvlZCgbjZyMb28/fA/Kk1dElJp3F+yV4EDRsxB2vgevHB/WlZcju+DUdgdWEVsC42qpZQ374HmPxx8jVTb4L01rcsJtZWRy69M8Z64pqNtyLndjdnrKjriouJdGod1LtDGBuLdBjHmaFAjKqZJ+1Nwkve27mPAKkYDLKp6pIh4ZT6GtVOnbVmGrVzaIZHam3bmbToWc9Tb3NxbIT/AHfiA+WK1rE1lpm80mYnhqLd3H5sDd9rZShhtoorKJxtcQb2mlXzR53JYr7DAquc5Td5u/p5FkIRgrQVv3qZ+Vz7UiSQHvjk9KQ7F12btmuH2bhHGitJNKQSIYgQC2PvEllUL5lgOOolFNuy3ITstXsfQNMnNxstIIrcRWkU0kb3uZJMMwZgWHhBY84A4weTitboQpLNNtttbGONepWeWCSS66/tzsV2LqJbdUWCVDI8cabhFO5xuQhiSsmFAHJHlgZq2rh+yvNO656r8f6VUsR2v/OSs+OjfTuf+aFEZDk/A1EmLFzzUZImiy1VikMEI+z3Kzt/FLL4ix9cLsX/AA1owkVZy77fBGXFyeZR4Sv8WX2pafbjQUkDncHSVRujwbh8B16ZPh3cZ8vas0ak/wCY1bu+BrdOH8RO/f8AEw119ZY3MbYIhWK7jJP2JBPHC+P5klI9yqegqWOgrKXwIYCWrjxv8TE3B5PxrnM6SGtNbxr8aaIyPrWg3DLH4SQCBkdVb4joaT0ZBbDdxOzfaJIHQfdX4DoKQCUppiEpjTEJymmApKaAFZDTAATQAipoGGVqAM9q92WcgHhf1quTLoRK1TUCw8Dz8qAIrHxuUHHGaajygvwyaLzTsO49bMUO5eD61KyZG7G31SXHifgcYwMY9KWWI8zBwauVOMn40sqYXYY6vIeAc+9JwHnO96zfaOanGCRVKbZypEDtAHh1oA89AC7UDNR2SP8ARLvH2hJZFv7nMwPy3mH8q0YS3aq/R/T6GXGJ9k7dVf5/U+lfsovgJZoOcuiS7uNuFbZj1zmQfnUvaMLxUvgR9mzs5R+JmEvDPcmaIENNcmSMfeDPLlRx55IrqRioUssuFZ+RyptyrZo8yuvMhqxX6RPsxsM02zHTbvO3HyxXPh/VX6I6U/7PxZXkU5AiziT6VEkakfSYFMaxkgG5h3Fl2Z6upZht6kbcZwalQrKm2pbPno/syuvRdRJx3Wluq/AS8uZHsE01be4M6XPen6pjkfWcBftZ8Y8vKrckVWdbMrNW38CGaToqlld077eJl+0lwttbvabla5uGj+kBSGFtDG4cQlhx3jOqMQM7RGAeScYcVXVRpR2XzZuwtB0k3Ld/JGRk6mspqDWZwy/GmhM+p6C31Y+ApMqQ/I1IYrK1NCEpWqQhSVqAFJTTAWkNAACaQFcrUyRKWTCk+1DBGWlbOT6nNUM0oglCGzq9aEJmi7NxKyzwbQxKM8eep8PQfgK1UUrOJmrN3UhCC1G/B6eVV1Y5WXQldBdS2xD9KrcrIklcqI3ZznBPwBNELvUcrIv9H7LXNw6qoC7+dznGF8zitKovdmeVaK0RzU9J+jS92XDlepAxyahONmEZ5lcElRGSzQB0GgDtAEXNAASaBj+ham1tL3iqsisrRyxMSEnibG6MkcjoCGHQqp8qE2ndbikk1Z7G20TtDBbS9/aXUETPHtMWoRXIdF3q2N0SlG5QcggkfdHlqnXhVhlqJ/D8mWlh50pOVNr4/gBpWqW8IH0eQ3M+CFmEckcEGeCyCQB3fHQlVAznk4xdPEOsrJWXzf4Ko4ZUnmbu/kvyc/4oEDYcUmNAJOlQLEJ6pqFwY9nf3Hd4x3ffy93j025xVbhHoWxk+plJhjis7NCIE1EYS2PjX40Cex9R0Fvqx8KbKkPSPSAVkemITlamApI1ACsjUwFnNAASaQytU0Ej03Kke1DBbmZfrVBpRwGgCW6ncB/Sb8xyIw+1G2Vycbl+8hPuM1ZTnZlVSF0aaPS47hd9u5BzlonGHT1A9a1yipxMym4PUZj0+IDDIGb1bk1ONKMdkQlVk+RzTdLHeKFAVMFmbAAAFT0RBybGNf1yOzGIdpkZSoYE7seuOgqqpUyolTpZmYUzM5LscsxySay3ua7W0JLQI8DQB0mgDwNAEXNAwTGkMnHTEwd03I+FJjRYaJLgirqTKqqNfE2avk2ZUjklEXcGKvQMRv18NDJR3MxdHk/Gsc9zXHYATUCY9o8O+QexFNEZM+nWCbUHwpsqJyPQIVkamApK1ACsjUwFZGoAA5pABJoGVwoJExQBntQi2uR5HkVTJWZog7oVNRJHQaAOZpDG7fUpExgnjGCDhl+Bq2NWUSuVOLLeDtfcLzkM3mWjj8XxOKt/ksqeGiEbtbdSDaoRCepRcZ9OKf8AIk9iP8eC3KWZ2aTLEs3mScnNUttvUuSSWg5CamiDDCmI4KAJGgRwGgZFzQAOkMmKBALw9KUiUQ+mSYYVOk9SFRaG1tWyo+FbbGJ7hDTIi7GkSEtQPhpMnHcylyfEaxT3NkdgJNQJFn2fbEtNEJn0eCTwimVEZHpgLSPQArI9AC0jUwFnakAB2oGCLUxiVIkdBoEK6lbb1yPtCoyV0ThKzKA+h4NUGg5mgDxoAjQASNckAdTTWonoa3T9HCRbj1xV6VjNKd2UMq4c/Go8lnAWM1Iiw4NMRzNAHSaAOCgCLmkM4DQB7NAAp+cUmNHLY4YfGnDRhLVG4018pW+Oxz5rUYZqYhR25pEkI6jJ4aiycVqZaZuTWKW5sjsDJqBId0h8SCmiM9j6JayeAVMoPO9AC8j0AKyPTAXdqAAO1IYB2oGC3UALUEjtAEgaBCV5pqvyOG/WoShcnGbRVTafIvlke1VuDRcppgPo7/ut+FRsx5kEjspW6KfnTUWJySNFomi7TvfrV0YWKJ1Lmjc+HHtUyoxmoriQ1Bl8dgSGgGGBpiO5oA8WoA8GoAixoA4KAPE0ADekNHD5UAazRZspW6D0MVRalgzVIgIyvzSZJFXqcvFVyehbBalAx5rG3qa0RJqIxnTG+sFOO5Gexv7WTwCrDOdd6AF5HpgLu9AAHekMC7UDAs1AAyaBgs0DOZoA8DQBNWoEEVqACLj0FAgyEe1ADCSUxE5JcA0hGS1CTMhqD3L4rQEpoGFDUxHc0xHM0gPZpgcJpDPZoAizUARJoGeY8UgL/QpeK2U3oZaq1LUyVYVCUz80mSSKjU5Kpm9C6minzWU0nCaQDGmt9YKcdxT2NxbS+GrDMdeSmAB5KQAXegYFnoGBZqABlqBkM0DB5oA9mgDmaAOg0ATDUAEV6BBFegQZZKAIXc2FoBIzEj5JPvVZekdU0ATDUxEt1MRzdQM7uoEe3UDOFqQEC1AHs0AcZqTGXGivxWqk/dM9ValwzcVJT1KspXzSVJskkVWoPVNRl0EVoNZS84xpDDaefGKcdyM9jY20vhq4zM68tAAWkoAE0lAwTPQMGz0DIFqAOZo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AQEBQPDxIQDw8PEBAQEA8PDw8QDw0QFhIXFhQRFBQYHCggGBwmHBQUIT0hJSkrLi8wFx8zRDMsNygtLisBCgoKDg0OGxAQGCwkICQsLCwsLCwsLCwsLC0sLCwsLCwsLCwsLC0sLCwsLCwsLSwsLCwsLCwsLCwsLCwsLCwsLP/AABEIALcBEwMBEQACEQEDEQH/xAAbAAACAwEBAQAAAAAAAAAAAAADBAIFBgEAB//EAEMQAAIBAwMBBgIHBAkCBwEAAAECAwAEEQUSITEGEyJBUWFxgRQjMkKRobEHUmJyJDNDc4KissHRFpIlNERTdeHwFf/EABoBAAIDAQEAAAAAAAAAAAAAAAABAgMEBQb/xAAxEQACAQIFAQUIAwEBAQAAAAAAAQIDEQQSITFBURNhcZGxBSKBocHR4fAUMvEjUkL/2gAMAwEAAhEDEQA/APnuK2mM9QI7QBygD1AyJoA5QB0CgCQWgCYWgRMJQBMJTEJ3kGarkiyDEhHVTReiQjoAg60AGtU+1/I1NCYErSGdCUAceOhgQROaSGy10uKrYFFRlu0dWlBFY+aAISx0DBMlAAylAyBSgCBWkM5igDlAHqAPUAeoA9igDlAHqAPUAeoA5QM5igDoWgCYWgQRUpiCKlABFjoAIsdAjkkORSY0ymulw1Uy3NMNgJeokyHWgBuy+9/dv+lNEWLvSGQIxQM8ZKTGSthlsURFLY1GnWuFrQkY5PUbkiqREgkXNAA5Y+aAAvHQAMx0DBslAAmSgYNloAgVpDOUAeoA9QB6gDlAHqAPUAcoA9igDoFABFWgAipTEFVKBBVjoAKsdAgix0AT7rigCl1K35zVM0aKbK9oagXASStA0i60TRLydWkit5njaJwsndlY3PojtgMfgTTQpWKy9t5YG7ueOSGQAEpLG0b4PRtrAHHB5pErIXL5oE0caPikxId0i33P8AalBakKjsjaWcGFq8ysYWzdztjVnbk7UUsceZwPKi4j02mSx+J42Vem7GUz6bhxn2oASmi5pgAkj5oAE0dAAnjoAEyUDAslAA2WgYMrQBCkM9QB6gD1AHKAPUwOgUASC0ATVaBBFSgAypQIMkdADEcNQckiUYNjUdrVbqlypDC2lR7Ul2JL6LUlUK5UhG+ssipvUgroz0sO04qto0xd0WOg6dGxkuJUWSO1RXETcpNM7BYkceafaYjzEeOhq2hS7Sooldet2VNyNv2H0c6jJdS3LiQrB3SmXedjSA7XXaRgIFPhHHi4xiujiqvYRjGCtrx3fc52Hp9u5Sm7+P7wZ2O275jpkx3xtK8MLkZ+i3O4rHNH5qpbAZRwVJ8wCHiqMalPtEtbX/AYWtKlUyN6XsYyK3PmMHzB6g+lcc7MmEkj8hSZA0PZ7TSMkj7pq2KsZ6krmkihwKmUjF+Md3b52RsInmbpvZ8MGb1CqwwDwCGPnXSwcEoOpbXX5HNxk25qney0v8efgix7T2sdldL9H27WgQyRAAI69CrDPIYAH489aMO3iKTVTr++Q8UlhqqdPpqv3qUeq2gjldByFdgM9doPGffGK5yOkxGWLk0CAtHTAC8dAAHSgALpQAF0oGBZaBg2WgCBFIZ6gDlMD1AHgKAJhaBBAtABFWgAyJQIMiUCGoYc1XOVi2ELmi0HQXuCTkRxRjMkz8JGP9z7VjnUbdkbFFRV2aWCO1i4t7cTkf211lg3wiHAHx5qaof+35Fbqt/1Q09zMBloLUoegNsNh+HNS7Gl1fmLNUFHhtJvC6fQ5T0dSWt2P8QP2PlxUJUJR1g7+o1VT0krGW7RW7WzmOQbWAz7Mp6Mp8xTpTuE6Zi7xstkVolErjoW3Zpw/e2uQGuUQw5OA08b7kjz5blaRR/EV9anhqip1FJ7FeJpupTcVuafsFfLbS3IlcxA20ilTvH1gdeCvkwG7ryOa6WMg5xjlV9Tm4SooSlmdtCo0SLEgupM93ass8rn77q25Isnq7sAPmT0BNTxVVU6bXXRfvcRwlOVSou7VmaliJOScknJPqT1rhndY/pek7yCanFFM58GwsbAKCP4TU7lIaO3ouFhvV9IBSNXkVLhUIZWDbRHnKK7DJD8nyxjAOMVqwuL7PRrQy4vB9pqnr+/MLPaNdTmaUwkpFnuImZjMI+du7GBxknnOAcDzqX8mFKnlp38XwQeFnWqZ6lkui1vYp7yJnYuxyzEsT6knJrGjYxSa35PxpiANb0wF5YKAFnipgAeOgBd46AAOlIYF1pjBMKAIYpAepjPYoAmooEEVaACqtAgqLQAdEoEHjSk2NLUtdPti7Kq8sxCgepJwBWOtOxupRNzdRhStnF/VQY3kf20/wB5z8Ony+FKissc73foKXvysXem6YDioyqNuyNCgoq7Lu4td8Yj4wMfl0qNmtSCcbmM162VAatpVQqUDKXv9OtJbY5NxYo1zbNyWeFf66D34wQPXHkKnUWWSmudH49SFPT3WYu3hDCtkNUZavusWu7faeBUJ07BCpc1fY3W3na4S4Ec/cabdzI00SPLmJV2hpMbnXnoxNVqpOCtGTRN0qc3eUUykutcknVQ5GxSdkaKscSZ6lUQBQffGai7yd27ko2irRVgPBNAm7mp7NorAkkJHGN0khBIQZwAB5sScAefwyRZCLm1GO5nqSUE5SeiNHa3KOsjRW7vHCm6R3mCsFPAOAMDoePF0rY8Go2Up6vu/foYljXLM4w0W+v79RzTJ4QjTQhjKhUBJAp+j5/tcj7fPAOBgnkdM5q9CdN2e3U1YfEQqpuO646fcTlGeTkkkkk8knzJqotPWspjdZF+0hDD39j7eVD1BOzuc1m2VZMp/VyKJI/ZT934g5Hyoi9AkrMrZ05PxqRAA0dMBaZKYhSRKAFpI6YC0qUALOtAAHWkMCy0xgiKQEKYySigQVFoAMq0CCqtABUWgRKSUKOaAKy41nBwKjJl0Iami/Z5qne6lbRt0aQn5rGzj81FYa691s6EI2izWaVquZGZurOxPxLEmraqsrIVCndm80q/U4561hzWlqa61F5bouy3GaslUVjBY+ddp7zOV9Mio0WdWdNKKM52Sb/xKAeTNIjDyZTE4IP/AO8q3VNaL/eTlzVpoxVm4RygOQrMoPqAcA1fQkUYqPJbywhwDWxxujnRlZj3ZCwCy3hHnpV+v4qv/FYa0LG2lK5nYLIBRVVy2weRNtAizspiLLI870iT18MC91n/ALp/zrpez7Z34fX/AA5vtG+ReP0/03nYG+hFpdGRAxh+sclFYmMpwoz1/q3OPhUsdCbqws99Pj+tFeBlCNKeZba/C34ZU9mye8x5GGYP8BExH+YKfiBWjG27J/D1MeAuqq8HfyLB1rjnbOxIoDO+e7jXc2OGbkBUHuSQM+XJ8qnCDnJRXJCpNU4ucuCGnSXd5J3cUsltFGjNi3EgSPqVUhCCcnzJJ610Zwo4eF3FN99vqc2nOviZtKTS7r6eX1E471nlMF39ouYxM4+tgkzgb26uueCDkjqDxgqthYShnp+PcwoYuankq+Gu6f17wMsJUlWBBUkEehHBFc46VhSZKaAVkSmIWkSgBSVKYCzrQAB1pALutMYMigYACgAiigA6LQIMi0AGVaBC91eBKBpFFeXzOeDxUWyxKwoqVFosi9S87MXhtrqC58oZkdvUpnxgf4S1Z6sbpo3U3dWPoOrWvcXcgBBjdu+iYdHikO5SPUckfKkpZ6afwHSlllYvdCuzuUAg81hqxOpCalGxvbmXEZP8K/mazud9DmU43ml4nyrWJizMcjkk/nW6jE21qisS7GWoWd7yV0iitkYCVzhFmkHdpn/uP5VprStDKuTmf2ncoLvsDfwYlRUuoeomtW70MPXaPF+AI96so1Fcqr6oZ0bT3lJUlEWMFpZHzthUHHI6k54C9Sa6KlwtWzlSW7eiRf6R3UbSi3gknLW0ySPI5BaMgb8RoPAOnO4n3qdTDXSc5W1/dXuVU8Xq1ThfT90QgNIinUC2Bim8oJHWRZfaOTAw38LDn1zxWXEYWVPVao14fGRq+61Zk5+z9vb+LUJQGH/pLXbJOfZ3PhT86x3vsbbW3K2XtDH/AOXSzhhsWI3Rxndclh9mYzt9pxk8EYwSPPI00HKEsyepmrKM45WtCz0VtiXKW9xbGKW3dpu9SdJUjRGyxUKegdvslvKt1SvTk4ykndPu/eO4wQw9SKlGMlZrXfv+/eM6NqECqVibvC2A8xXYCOuyNTyFyAcnBOBwPPNiK0qvci7DUI0e9vn7FoHU+lZTWeuIi1vKFGSO7kOPNVYhv9YPyrThJJVVfnQzYyLdF24swnYOYrcsmBh48n1yrYH+s/hWn2hG9NPo/wB9DJ7Mnaq11Xp/pmrhHuJyAB3k8p4Gcbnb9Oa3RcacO5L0MElKrO3Mn6lxqJDyyOvKvLIwPqCxINcBbHopblbPHUiApJHTEKyJTAUlSgBWRaYCzrQAu60DBEUALKKBhkFAB0FAg6LQII/AzQBk9SlJc+1QZdFaCgagkTV6BDUElVyRppyN/wBm9chuIFsbxxC8Wfod432Iwf7Cb0T0Pl7YGc2tOWZbco0yjm1W5dWdpc2s316FQB4ZB4onz0KuOD+tOShUXusUazjuX765Iy4LkjgdfIdKoWGXQr7ZIyUGl3NwXlYi3tULF7qfwQomeoJxu+X4itV4U11fQcpynsUXantQkmyzsdy2UBLb3GJLyYjBmceQ8gP/AKAUYtvNLf0G0oRKrTO0F3bPut5pISTzsOFb+ZejfMGtKinuYpy6G3vu0txdWVvJOY+8lmuBI8cYQyiEII9+DyR3kh8hyOK6Hs+nFSk/D5nN9oTk4xXj8jS/szEUnf7+ZduMB2Vu5IG4YB6E459hR7Tco5bbfUj7MjB5r7/QzVzIFlfuSAizSd0VOQEDnYVPwxzW+MbxWbeyv5anOk0pvLtd289AHa4f0hyuB3gjlKgdGkjWRh+LGuDKnbbv+R6KNS617jIyM2751KnuKSNN2eTK3f8A8beD8VUf71dUW3iimHPgzNWV1JCSAeM1W0S3NZoV9LOTghI4l3zTyHEUCfvM3qegA5JqErIcU2XP/WEa/V2xKxqcmRgO8uGH3nHkvon45NRycsk520RKG+tZGBDS27sQD3LApyfIEgqPbJrVHFTStJKXiYnhKbd4tx8Cwk7qCSSOMHeGeN5XILkAkEIAMKD8z71VUxE6qSe3QupYanRbtv1f0BhQRVJeAudka944LZJVEBxvIALFj5KMr05OR05IvoUXVdtkjNiK6oxva7exC8jaOOKWaBBFOCQYhMkkfpy7FWJHOOcjzHWtKw9KblGDd14MzvEVacYznFWfRNevdqV15b7WwCGGFZWAwHRgGVseWQRxWNpp2ZtTTV1syumSgBOVaAFZFpgLOtAASKQxVRTGHQUCGIxQIYQUASkTKmgDG6rEUc56GoSL46oTBpEiaimIOtDQKVizgsp9ned05QDO7b5euOuKpk43tc1Qk9z6B+y/VpgsiCRzEuwCNm3RpnOdqngfKufjItWsbsPknfMjfNqQUbgsYIGciNQc1kz1Hpcv/j0lqfDNe1y5vHLXM0kwDEorN9WnJwVQYUHBxnGa7FOkoo50qqWxUr1q+MTLUqXGo1GRVqMzZqdAljkiNk5VHMnf2rudqGUqqSQMx4XeFTBPG5Mfeq6hV7Kd+Hv9zPXpdrCy3W32NN2R1FbC4m+kJKrGEqU24dSHVuQxHkDW7E03iKccjW5hw1VYebzp7fUDpOnhoxJJlLdT45P3v4I/3nPTA6dTxVmIr5HZb8L79xTQw7qav+vL+3eWeoafDqDGS3PdXRGWtZH4kwAPqXOM8AeE/lXKu4K0tV1+52VabvHR9PsY640pzKIVjkM24r3QRu83em3rS0TuTV3oX+iaUYfpCyzWqNJZzQiM3CMyu23G8rlVHB86slGckmovdcFKnCLd5LZ8lV/0s4zJckW9suGa5DJKkgOcJAVJEjnB4B46nFVzlxz0JwjfXjr9iu1jVBKiwQr3FpEcxwA5Z36d9M335D69AOBx1glbV7knK+i2KYrjof1piLKz0y5eMTCSO3iJIWa4dlWRgeRGqqzvj1VSB6ipRjKTtFXIylGKvJ2NRrTSTXU0tnJFOJHLrAplS55GWCpIq7znPCkk+lJ0Zwj7y/fgCqwqS9x/T1PdntUaciNAzueNigls+fFVtck1e9i/16wcRocqWi396iNuaJSRgtjjruB9PD61swFWKbi+djF7RpSaUlxe/cD1i8M9tZwIwkdRIGjQZcMMLGMD+EtWijTUKlSbVlp+TNWqupSpwi7vXT0+olfR42pkHu40jJByCwGWwfMZJGfQCudUmpTclyzpU4OEIxfCKuaOkSEpUoAVkSmArItAACtIBNBTJB0FAhmMUCGUFAB1WgCr1nTg65xSZKLsK6b2PeRd7yCMYJxt3YHuciqHUS2RoUWzQ9nOyYQb2Xex5DMnAHsD0qupVvoiyFPllzoeg2s1w8hiX6l2jbAAVpBgk7RxxnGar7SWW1y2NJXu0au90iJE3AcYyQenwqlmhWK3TOzgt+9eMBRO6uqD7qhAPzO4/MUTbla5Omsux64D4K4IOD16UlBEpydmfHh0+VdaxxM7YxZadcS+OKGeVf3ooZZF/FQRRdIWrCbWRtrAqy9VYFWX4g9KZBmwsLWPT4kvrxRJcSDdY2Tj8LqceSjyHn+Yg3mdl8SaWXV/BFZa9r9QMkha5kfcHfD7XVWPPgVgQo9hgVZCMehGUpW3NW9891p1vcyMXkhmltpWPJbd9YhPy4qcUo1GlzqQneUE3xoVN9MVwQcHqCOo96sbsiuEbssdY1qf6PDG7BppYQ8021RK8LsTFAzgZI2gMc9dw9OZYKjFtztzp9yvHVpK1NdNfsNdmuzLXNpPPhd7DZbsZSoQqfHuXHnwB16eXWrsRilTqxjxzp5FOHwjqUpS5418zPaReAAwzc2s5CzL+5ngTr6OvUH2x0NaMTQU46brb7fEow1bs5dz3+/ijJaokkEskLkb4ZJImIHBZGKkj24rj35Ozbg7okX0m5htycCaaONiOCELDeR77c0m7IaSbsaZX+mXcSMe6jlljhRUAxbwbsLGg6AKvH5118qo0nbhebORftqvvcvyRcftQ01La6R4tq98mSkaCNI2QKAVA9cg/GqMBUc4NPg0Y6lGE01yKT61cBLd4ysSXSSC6eKNUe5uI5CpeWUctlDGcZ5O485rHXpRhVaXwNdOq50k/M0FpMwUMpwR0IOCKzsmmdlu3wRkLu4baqoWHoxUAn51JtvdislsivkNAhbuHcnaBhRlmZlREHluZiAPmakk27ITaSuwE9k+CymOUKNzd1IjlB5kqDuwPXGPepypzj/ZNEIzhL+sk/BlVLUCYrJTAAaAE0oGHSgBmMUCGoxQAwgoALDDvkVOMYLHPtjAqqq7KxdRjd3CdrN0AtYwcLNcIrnpkDkL+NZebGyKTTZudGXgA+mPlUST2FOyEeRM/wC/eXJHwEzKP0qHBa9GO9rbzuYkHXfIowTjI5P+1JayHwAt9WDjk/jxQ0Wx2B3Eu4HaQfLjnHuaaFPYwljp8djGs1xGk95MN8EMq7obaHJCzyL0d2wSqngDBPJArt4ah22r0j6nncRX7HRay9C/7OJd6i8hmvpbdY49ysWcIzeSqoZVUDrxWmv2dBLLTTM1HPXbzVGg2m3km+MXwS+jjcMEuE3yxEHOUkbxD+U8HpilWw0Jr3NH3EaOLnB+/qu/f98TN9vbW4iue+nlW5FyDJHPt2704wNp+zgEDHlg1zou142s0dOSvaV7pmXiuSGY4X7LeQ9KmmRaN12FujLaXdtxkwC5jGB9uBssAPUqcfKpT3jL4eYktJR+PkKXN2TgHb0/dFWON0VQlYe1eQlLeZQpSS2iTO1eJIVETp/kU/BxWjBpZXHo/XUy43++bqvTRmk7I6pKunXZG0GDJjwq4U92z5IxzyKrxVKLrw79/Oxbhako4ebXG3lcyuniSZlhQJukYIPq0wuerHjoBk/AGuhVywTk+DmU4uclBc6CXaPtfIbiZ4oLEo00hSRrGB5XTcdrMzAkkjBrhunZLV+Z31O7ei8hK07d3kbq6i2GxlbalnaR7gCCV3BMjPTI9ajkRLMy31G42hZ4Qr2kjAxSCOPw85ML8eGRehB9Mjgg11aE41Y768r94ORWpOlLu4/eo92o1j6dfE2aGbKKvMS7htJyST0UAjk4AqNCn2NL/o7fEsry7erenqH/AP7FzbSQxQuRbGFWSaFka2vXYlpZEK+FgC2zB5wgJAzXOqSjVk5G+EJUYqN/9NLHqzFQXSN/5oY/1AFU5S3MyL6jCftW6/GN2T9ciiz6hmXQXe4tD1E8fwEMgH+k0/eFeJVa3PGrRxKS0O0SbtoXcWYguRk8gDb/AIT6mupgof8ANyW5ycdP/oovZK/nyNds+5t7iJoMq4hR8gKNoAwh6DyB/Cng81SnJT2v/o8dlp1IuG9v8M/rAjWZ1VcDOQoAwm4Btnyzj5Vz7W0OgVMrp6H8qYC5ZPQ/lQBWJQMPHQAzHQIajoAYBAGTQBLRbxHuQgIyFP61TVWhoo8h/wBp4xDayD+zvImJ9Bhv+Ko/+kaI7M3elTAR7vRM/lVbJ2uIdhLgG1Q55csx+LMWP61DhGiS95i3bnbPIiEsFjy2VbHJ4/5og92JqySBaVosJAIEjn+J2I/DNNsnFMstQUxp3YUIDgcY4BPXiop6jcdDM9orfdfXDuPszOiL5BI/An+VRXqcP7tGKXQ8diW5VpN9fTQ+g/s4nU2xjUruEjsyg+JQdoUkehwfwrme0IvtL9x0/Z8l2eXvMp2p1GM3cjhlIJTkc+IRqGHyII+VdDDRcaSTX7c5uKalWbXd6Ga7XT99ZWsh47u4vIkHqhWF8/JmP41kxMUqr70vqbcLJuj4N/RmNVeW/lNUl5qv2eXYgu4GP2TJ3bg9NkmUOfbxZ+VEtYNAnaaZZavpZimeL/23dOepAbAP4YNaacsyuZprK2g2nEophZO+hlYEw5KsJOiyRN91/LzBHBB4wNuEs0XZ/u4aTjlkrr92HLnTLaGWWIXcoCgq6fRy3IHIyrhXIyR5edXRxkpJNw+f4KJYNJuKqfL8k7BYHjktrQyJcSqFWWfYDcrg77dQOIt3Hmd32SRmqK1ac2nLZcL17y+hRhBNR3fL9F0MRq9pjIIII4IIwQQcEEeRqMtSyLsylVBVJcahbt9PsQ0LtHc6i6vkYylnCxC8H9+Qt65WP3qO78CS0XiUOsa/dTBopZ5DETzEu2OJ/wCZEADfMGm0CbsW/YnWTDmFx3ttIQzwP9nd07xD9x/4h880mrkb28D6NvXv1tbde8ZmClplyY+MsuxTglRnJ5zg4Hrop4ddm6tTy/epkq4mXaqlSWt9389O4DK31z20iBJlJClAyrIcZUFSTgsMYxjqBjnIdTDx7PtKb0/fQVPEy7V0qi16+nnwIyEVkNYvO0bqI5dy7c7JEUMVBOSjKSMrkk9QQSeucVpoYiVJ9V0M2Iw8ay10fX7ntRvEdxLM4uHRFRI1iMcRCk7e8JOSOegHPqKs/kqMXGmrX5bIPDOc1Oo724St5lFdSl2Z2JLMSzMepYnJNZTUJSGmAuaAEkoGHjoENR0AMowAyaAM3revFiY4TgDgv6+wqDkWxhyyv0HUzDdI+euQ3wNVy10Lo6H0HtfOLrTpAOqhXX2KsD+maz63uaIx4LHst2ijltQGOG7sqw99uDSktRoU7B3LG3ULuOPT0qDi7I0X953LbUjufPqoNOKsiMndlloc+Dg8DyNQkXw2G9QdVJxzkZyTk+3NRSuTdkUHaQFx9NTxKwVbkDrBOAFyw8lfGQfUkda9D7PrqUMj3XzPKe0sO4VHNbP5D37NdUjRp+8kSLP0ULvdULfWkNjJ56j8alj6cpKNlff0I4CcYuV309THvE89yyRAyvJM4jVeS+WJGPbHOemK2pqFO8tLIwtOdRqOt27Cva+9TdFaRMJI7NHV5FOUluZG3TMh81GFQHz2Z865E555ufX04OvTp5IKHT1e5nlbk/A1EmWGnyYA5xz+FNEJI+gdp7gPLDc+V5bRSn0EgGyRfkVH41PDvRx6MjXV2pdUF0VhGrXbdIfDFno1w2dnx2gF/wDCKnUWZqPX0K6fu3n09SlkbliTklTknqaty6FdxZXHPNRaJIsr2FdQhaV3SG4gCCaeUOIbhCcKWKgnvRjoBlgPUVSoyUssVe/H7x6FzknHNJ2tz1/PqZsaLZFwrXkw5G5hYjYFzyQe+Lf5PlVrwlW17Lz/AB9SpYule1342/N/kQ7dM30guQBA6qtmYzuiNrH4IwjeoAGVOCCTkDNZcrjo9+TVdS95bcGVupBuPxoZJIe0ecB1xQRkj6xa3Iju47rO2KWbvRIRlQrn6xD7qGYEdfPzBroxtVw7it7Wt4bHJmnRxKm9Fe9/Hc68vfXr3IO6KOfvO8AwpCNmNB7naox16nyJom1Rw6i92rW8dwhF1sS5rZO9/Db6eopIa5Z1BKY1IQlKaYCktACklMABoASSgYeM0AEe4VBkmgVih1bWi+UTgeZqEpF0Ycsps+VQLBfOWP4VFbk+DY2HbMraPbvHvlZCgbjZyMb28/fA/Kk1dElJp3F+yV4EDRsxB2vgevHB/WlZcju+DUdgdWEVsC42qpZQ374HmPxx8jVTb4L01rcsJtZWRy69M8Z64pqNtyLndjdnrKjriouJdGod1LtDGBuLdBjHmaFAjKqZJ+1Nwkve27mPAKkYDLKp6pIh4ZT6GtVOnbVmGrVzaIZHam3bmbToWc9Tb3NxbIT/AHfiA+WK1rE1lpm80mYnhqLd3H5sDd9rZShhtoorKJxtcQb2mlXzR53JYr7DAquc5Td5u/p5FkIRgrQVv3qZ+Vz7UiSQHvjk9KQ7F12btmuH2bhHGitJNKQSIYgQC2PvEllUL5lgOOolFNuy3ITstXsfQNMnNxstIIrcRWkU0kb3uZJMMwZgWHhBY84A4weTitboQpLNNtttbGONepWeWCSS66/tzsV2LqJbdUWCVDI8cabhFO5xuQhiSsmFAHJHlgZq2rh+yvNO656r8f6VUsR2v/OSs+OjfTuf+aFEZDk/A1EmLFzzUZImiy1VikMEI+z3Kzt/FLL4ix9cLsX/AA1owkVZy77fBGXFyeZR4Sv8WX2pafbjQUkDncHSVRujwbh8B16ZPh3cZ8vas0ak/wCY1bu+BrdOH8RO/f8AEw119ZY3MbYIhWK7jJP2JBPHC+P5klI9yqegqWOgrKXwIYCWrjxv8TE3B5PxrnM6SGtNbxr8aaIyPrWg3DLH4SQCBkdVb4joaT0ZBbDdxOzfaJIHQfdX4DoKQCUppiEpjTEJymmApKaAFZDTAATQAipoGGVqAM9q92WcgHhf1quTLoRK1TUCw8Dz8qAIrHxuUHHGaajygvwyaLzTsO49bMUO5eD61KyZG7G31SXHifgcYwMY9KWWI8zBwauVOMn40sqYXYY6vIeAc+9JwHnO96zfaOanGCRVKbZypEDtAHh1oA89AC7UDNR2SP8ARLvH2hJZFv7nMwPy3mH8q0YS3aq/R/T6GXGJ9k7dVf5/U+lfsovgJZoOcuiS7uNuFbZj1zmQfnUvaMLxUvgR9mzs5R+JmEvDPcmaIENNcmSMfeDPLlRx55IrqRioUssuFZ+RyptyrZo8yuvMhqxX6RPsxsM02zHTbvO3HyxXPh/VX6I6U/7PxZXkU5AiziT6VEkakfSYFMaxkgG5h3Fl2Z6upZht6kbcZwalQrKm2pbPno/syuvRdRJx3Wluq/AS8uZHsE01be4M6XPen6pjkfWcBftZ8Y8vKrckVWdbMrNW38CGaToqlld077eJl+0lwttbvabla5uGj+kBSGFtDG4cQlhx3jOqMQM7RGAeScYcVXVRpR2XzZuwtB0k3Ld/JGRk6mspqDWZwy/GmhM+p6C31Y+ApMqQ/I1IYrK1NCEpWqQhSVqAFJTTAWkNAACaQFcrUyRKWTCk+1DBGWlbOT6nNUM0oglCGzq9aEJmi7NxKyzwbQxKM8eep8PQfgK1UUrOJmrN3UhCC1G/B6eVV1Y5WXQldBdS2xD9KrcrIklcqI3ZznBPwBNELvUcrIv9H7LXNw6qoC7+dznGF8zitKovdmeVaK0RzU9J+jS92XDlepAxyahONmEZ5lcElRGSzQB0GgDtAEXNAASaBj+ham1tL3iqsisrRyxMSEnibG6MkcjoCGHQqp8qE2ndbikk1Z7G20TtDBbS9/aXUETPHtMWoRXIdF3q2N0SlG5QcggkfdHlqnXhVhlqJ/D8mWlh50pOVNr4/gBpWqW8IH0eQ3M+CFmEckcEGeCyCQB3fHQlVAznk4xdPEOsrJWXzf4Ko4ZUnmbu/kvyc/4oEDYcUmNAJOlQLEJ6pqFwY9nf3Hd4x3ffy93j025xVbhHoWxk+plJhjis7NCIE1EYS2PjX40Cex9R0Fvqx8KbKkPSPSAVkemITlamApI1ACsjUwFnNAASaQytU0Ej03Kke1DBbmZfrVBpRwGgCW6ncB/Sb8xyIw+1G2Vycbl+8hPuM1ZTnZlVSF0aaPS47hd9u5BzlonGHT1A9a1yipxMym4PUZj0+IDDIGb1bk1ONKMdkQlVk+RzTdLHeKFAVMFmbAAAFT0RBybGNf1yOzGIdpkZSoYE7seuOgqqpUyolTpZmYUzM5LscsxySay3ua7W0JLQI8DQB0mgDwNAEXNAwTGkMnHTEwd03I+FJjRYaJLgirqTKqqNfE2avk2ZUjklEXcGKvQMRv18NDJR3MxdHk/Gsc9zXHYATUCY9o8O+QexFNEZM+nWCbUHwpsqJyPQIVkamApK1ACsjUwFZGoAA5pABJoGVwoJExQBntQi2uR5HkVTJWZog7oVNRJHQaAOZpDG7fUpExgnjGCDhl+Bq2NWUSuVOLLeDtfcLzkM3mWjj8XxOKt/ksqeGiEbtbdSDaoRCepRcZ9OKf8AIk9iP8eC3KWZ2aTLEs3mScnNUttvUuSSWg5CamiDDCmI4KAJGgRwGgZFzQAOkMmKBALw9KUiUQ+mSYYVOk9SFRaG1tWyo+FbbGJ7hDTIi7GkSEtQPhpMnHcylyfEaxT3NkdgJNQJFn2fbEtNEJn0eCTwimVEZHpgLSPQArI9AC0jUwFnakAB2oGCLUxiVIkdBoEK6lbb1yPtCoyV0ThKzKA+h4NUGg5mgDxoAjQASNckAdTTWonoa3T9HCRbj1xV6VjNKd2UMq4c/Go8lnAWM1Iiw4NMRzNAHSaAOCgCLmkM4DQB7NAAp+cUmNHLY4YfGnDRhLVG4018pW+Oxz5rUYZqYhR25pEkI6jJ4aiycVqZaZuTWKW5sjsDJqBId0h8SCmiM9j6JayeAVMoPO9AC8j0AKyPTAXdqAAO1IYB2oGC3UALUEjtAEgaBCV5pqvyOG/WoShcnGbRVTafIvlke1VuDRcppgPo7/ut+FRsx5kEjspW6KfnTUWJySNFomi7TvfrV0YWKJ1Lmjc+HHtUyoxmoriQ1Bl8dgSGgGGBpiO5oA8WoA8GoAixoA4KAPE0ADekNHD5UAazRZspW6D0MVRalgzVIgIyvzSZJFXqcvFVyehbBalAx5rG3qa0RJqIxnTG+sFOO5Gexv7WTwCrDOdd6AF5HpgLu9AAHekMC7UDAs1AAyaBgs0DOZoA8DQBNWoEEVqACLj0FAgyEe1ADCSUxE5JcA0hGS1CTMhqD3L4rQEpoGFDUxHc0xHM0gPZpgcJpDPZoAizUARJoGeY8UgL/QpeK2U3oZaq1LUyVYVCUz80mSSKjU5Kpm9C6minzWU0nCaQDGmt9YKcdxT2NxbS+GrDMdeSmAB5KQAXegYFnoGBZqABlqBkM0DB5oA9mgDmaAOg0ATDUAEV6BBFegQZZKAIXc2FoBIzEj5JPvVZekdU0ATDUxEt1MRzdQM7uoEe3UDOFqQEC1AHs0AcZqTGXGivxWqk/dM9ValwzcVJT1KspXzSVJskkVWoPVNRl0EVoNZS84xpDDaefGKcdyM9jY20vhq4zM68tAAWkoAE0lAwTPQMGz0DIFqAOZo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886200"/>
            <a:ext cx="2590801" cy="146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6"/>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7444112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Test Results</a:t>
            </a:r>
            <a:endParaRPr lang="en-US" dirty="0"/>
          </a:p>
        </p:txBody>
      </p:sp>
      <p:graphicFrame>
        <p:nvGraphicFramePr>
          <p:cNvPr id="5" name="Content Placeholder 4"/>
          <p:cNvGraphicFramePr>
            <a:graphicFrameLocks noGrp="1" noChangeAspect="1"/>
          </p:cNvGraphicFramePr>
          <p:nvPr>
            <p:ph idx="1"/>
            <p:extLst>
              <p:ext uri="{D42A27DB-BD31-4B8C-83A1-F6EECF244321}">
                <p14:modId xmlns:p14="http://schemas.microsoft.com/office/powerpoint/2010/main" val="656024990"/>
              </p:ext>
            </p:extLst>
          </p:nvPr>
        </p:nvGraphicFramePr>
        <p:xfrm>
          <a:off x="3810000" y="2590800"/>
          <a:ext cx="2746375" cy="2317254"/>
        </p:xfrm>
        <a:graphic>
          <a:graphicData uri="http://schemas.openxmlformats.org/presentationml/2006/ole">
            <mc:AlternateContent xmlns:mc="http://schemas.openxmlformats.org/markup-compatibility/2006">
              <mc:Choice xmlns:v="urn:schemas-microsoft-com:vml" Requires="v">
                <p:oleObj spid="_x0000_s10252" name="Document" showAsIcon="1" r:id="rId3" imgW="914400" imgH="771480" progId="Word.Document.12">
                  <p:link updateAutomatic="1"/>
                </p:oleObj>
              </mc:Choice>
              <mc:Fallback>
                <p:oleObj name="Document" showAsIcon="1" r:id="rId3" imgW="914400" imgH="771480" progId="Word.Document.12">
                  <p:link updateAutomatic="1"/>
                  <p:pic>
                    <p:nvPicPr>
                      <p:cNvPr id="0" name=""/>
                      <p:cNvPicPr/>
                      <p:nvPr/>
                    </p:nvPicPr>
                    <p:blipFill>
                      <a:blip r:embed="rId4"/>
                      <a:stretch>
                        <a:fillRect/>
                      </a:stretch>
                    </p:blipFill>
                    <p:spPr>
                      <a:xfrm>
                        <a:off x="3810000" y="2590800"/>
                        <a:ext cx="2746375" cy="2317254"/>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7915595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b="1" i="1" dirty="0"/>
              <a:t>Bee Tagged</a:t>
            </a:r>
            <a:endParaRPr lang="en-US" dirty="0"/>
          </a:p>
          <a:p>
            <a:r>
              <a:rPr lang="en-US" b="1" i="1" dirty="0"/>
              <a:t>Contact search at your fingertips.</a:t>
            </a:r>
            <a:endParaRPr lang="en-US" dirty="0"/>
          </a:p>
          <a:p>
            <a:r>
              <a:rPr lang="en-US" b="1" i="1" dirty="0"/>
              <a:t> </a:t>
            </a:r>
            <a:endParaRPr lang="en-US" dirty="0"/>
          </a:p>
          <a:p>
            <a:r>
              <a:rPr lang="en-US" i="1" dirty="0"/>
              <a:t>Bee Tagged</a:t>
            </a:r>
            <a:r>
              <a:rPr lang="en-US" dirty="0"/>
              <a:t> allows users to tag their networks in a personal way that only the user can see on his/her Smartphone.  Users can synchronize tags from various Facebook fields and create or delete their own custom tags (similar to “endorsements”). Tagging enables users to search their address book and Facebook connections based on tagged attributes. </a:t>
            </a:r>
            <a:r>
              <a:rPr lang="en-US" i="1" dirty="0"/>
              <a:t>Bee </a:t>
            </a:r>
            <a:r>
              <a:rPr lang="en-US" i="1" dirty="0" err="1"/>
              <a:t>Tagged</a:t>
            </a:r>
            <a:r>
              <a:rPr lang="en-US" dirty="0" err="1"/>
              <a:t>’s</a:t>
            </a:r>
            <a:r>
              <a:rPr lang="en-US" dirty="0"/>
              <a:t> key features are </a:t>
            </a:r>
            <a:r>
              <a:rPr lang="en-US" b="1" dirty="0"/>
              <a:t>searching</a:t>
            </a:r>
            <a:r>
              <a:rPr lang="en-US" dirty="0"/>
              <a:t> and then </a:t>
            </a:r>
            <a:r>
              <a:rPr lang="en-US" b="1" dirty="0"/>
              <a:t>grouping</a:t>
            </a:r>
            <a:r>
              <a:rPr lang="en-US" dirty="0"/>
              <a:t> multi-attributes for example: coordinating a nearby activity with a group of friends. </a:t>
            </a:r>
            <a:r>
              <a:rPr lang="en-US" i="1" dirty="0"/>
              <a:t>Bee Tagged</a:t>
            </a:r>
            <a:r>
              <a:rPr lang="en-US" dirty="0"/>
              <a:t> is a search tool for the network that travels in your pocket (available for Android and </a:t>
            </a:r>
            <a:r>
              <a:rPr lang="en-US" dirty="0" err="1"/>
              <a:t>iOS</a:t>
            </a:r>
            <a:r>
              <a:rPr lang="en-US" dirty="0"/>
              <a:t>).</a:t>
            </a:r>
          </a:p>
          <a:p>
            <a:r>
              <a:rPr lang="en-US" i="1" dirty="0"/>
              <a:t>Bee Tagged</a:t>
            </a:r>
            <a:r>
              <a:rPr lang="en-US" dirty="0"/>
              <a:t> sources a baseline of tags based on Facebook’s fields, which include: university, degree, company, function, hobbies, activities, languages, and “likes”. The user’s privacy settings in Facebook are preserved exactly in the same manner in </a:t>
            </a:r>
            <a:r>
              <a:rPr lang="en-US" i="1" dirty="0"/>
              <a:t>Bee Tagged</a:t>
            </a:r>
            <a:r>
              <a:rPr lang="en-US" dirty="0"/>
              <a:t>, and no other person can see how users tag their networks. Once a user registers through Facebook, then any subsequent updates to fields in </a:t>
            </a:r>
            <a:r>
              <a:rPr lang="en-US" i="1" dirty="0"/>
              <a:t>Bee Tagged</a:t>
            </a:r>
            <a:r>
              <a:rPr lang="en-US" dirty="0"/>
              <a:t> will be synchronized with </a:t>
            </a:r>
            <a:r>
              <a:rPr lang="en-US" i="1" dirty="0"/>
              <a:t>Bee </a:t>
            </a:r>
            <a:r>
              <a:rPr lang="en-US" i="1" dirty="0" err="1"/>
              <a:t>Tagged</a:t>
            </a:r>
            <a:r>
              <a:rPr lang="en-US" dirty="0" err="1"/>
              <a:t>’s</a:t>
            </a:r>
            <a:r>
              <a:rPr lang="en-US" dirty="0"/>
              <a:t> server. This synchronization backs up all the user’s phone contacts that the user can download to any phone.</a:t>
            </a:r>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937118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924800" cy="1143000"/>
          </a:xfrm>
        </p:spPr>
        <p:txBody>
          <a:bodyPr>
            <a:noAutofit/>
          </a:bodyPr>
          <a:lstStyle/>
          <a:p>
            <a:r>
              <a:rPr lang="en-US" sz="4000" dirty="0" smtClean="0"/>
              <a:t>The Pain Is Big and Addressable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82424689"/>
              </p:ext>
            </p:extLst>
          </p:nvPr>
        </p:nvGraphicFramePr>
        <p:xfrm>
          <a:off x="1524000" y="4419600"/>
          <a:ext cx="731520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181600" y="1828800"/>
            <a:ext cx="2895600" cy="646331"/>
          </a:xfrm>
          <a:prstGeom prst="rect">
            <a:avLst/>
          </a:prstGeom>
          <a:noFill/>
        </p:spPr>
        <p:txBody>
          <a:bodyPr wrap="square" rtlCol="0">
            <a:spAutoFit/>
          </a:bodyPr>
          <a:lstStyle/>
          <a:p>
            <a:pPr algn="ctr"/>
            <a:r>
              <a:rPr lang="en-US" b="1" dirty="0" smtClean="0"/>
              <a:t>% of Productivity and Networking Apps</a:t>
            </a:r>
            <a:endParaRPr lang="en-US" b="1" dirty="0"/>
          </a:p>
        </p:txBody>
      </p:sp>
      <p:pic>
        <p:nvPicPr>
          <p:cNvPr id="1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421558" y="2671353"/>
            <a:ext cx="1363929" cy="160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6785487" y="3055435"/>
            <a:ext cx="1174955" cy="838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6"/>
                </a:solidFill>
              </a:rPr>
              <a:t>20%</a:t>
            </a:r>
            <a:endParaRPr lang="en-US" sz="2400" b="1" dirty="0">
              <a:solidFill>
                <a:schemeClr val="accent6"/>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5932" y="1469868"/>
            <a:ext cx="1991493" cy="147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p:nvSpPr>
        <p:spPr>
          <a:xfrm>
            <a:off x="1981200" y="3048000"/>
            <a:ext cx="2231386" cy="838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6"/>
                </a:solidFill>
              </a:rPr>
              <a:t>320M Smartphones</a:t>
            </a:r>
            <a:endParaRPr lang="en-US" sz="2400" b="1" dirty="0">
              <a:solidFill>
                <a:schemeClr val="accent6"/>
              </a:solidFill>
            </a:endParaRPr>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272287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0" grpId="0"/>
      <p:bldP spid="12"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22264" y="1524000"/>
            <a:ext cx="6735936" cy="4084405"/>
          </a:xfrm>
          <a:prstGeom prst="rect">
            <a:avLst/>
          </a:prstGeom>
          <a:noFill/>
        </p:spPr>
      </p:pic>
      <p:sp>
        <p:nvSpPr>
          <p:cNvPr id="6" name="Rectangle 5"/>
          <p:cNvSpPr/>
          <p:nvPr/>
        </p:nvSpPr>
        <p:spPr>
          <a:xfrm>
            <a:off x="1524000" y="5562600"/>
            <a:ext cx="7315200" cy="830997"/>
          </a:xfrm>
          <a:prstGeom prst="rect">
            <a:avLst/>
          </a:prstGeom>
        </p:spPr>
        <p:txBody>
          <a:bodyPr wrap="square">
            <a:spAutoFit/>
          </a:bodyPr>
          <a:lstStyle/>
          <a:p>
            <a:r>
              <a:rPr lang="en-US" sz="1200" dirty="0"/>
              <a:t>Above: </a:t>
            </a:r>
            <a:r>
              <a:rPr lang="en-US" sz="1200" b="1" dirty="0"/>
              <a:t>Contact</a:t>
            </a:r>
            <a:r>
              <a:rPr lang="en-US" sz="1200" dirty="0"/>
              <a:t> </a:t>
            </a:r>
            <a:r>
              <a:rPr lang="en-US" sz="1200" b="1" dirty="0"/>
              <a:t>(left)</a:t>
            </a:r>
            <a:r>
              <a:rPr lang="en-US" sz="1200" dirty="0"/>
              <a:t>: can edit contact information, work, education, tags, and custom tags.  </a:t>
            </a:r>
            <a:r>
              <a:rPr lang="en-US" sz="1200" b="1" dirty="0"/>
              <a:t>Home</a:t>
            </a:r>
            <a:r>
              <a:rPr lang="en-US" sz="1200" dirty="0"/>
              <a:t> </a:t>
            </a:r>
            <a:r>
              <a:rPr lang="en-US" sz="1200" b="1" dirty="0"/>
              <a:t>(center):</a:t>
            </a:r>
            <a:r>
              <a:rPr lang="en-US" sz="1200" dirty="0"/>
              <a:t> Address book, contact with summary and drop down details, search, and access to other screens.  </a:t>
            </a:r>
            <a:r>
              <a:rPr lang="en-US" sz="1200" b="1" dirty="0"/>
              <a:t>Professional</a:t>
            </a:r>
            <a:r>
              <a:rPr lang="en-US" sz="1200" dirty="0"/>
              <a:t> </a:t>
            </a:r>
            <a:r>
              <a:rPr lang="en-US" sz="1200" b="1" dirty="0"/>
              <a:t>Search (center right) and Activity Search (far right):</a:t>
            </a:r>
            <a:r>
              <a:rPr lang="en-US" sz="1200" dirty="0"/>
              <a:t> search for any attribute in contact’s screen, rank by weighted tags, and group.</a:t>
            </a:r>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4255505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050"/>
            <a:ext cx="7498080" cy="4800600"/>
          </a:xfrm>
        </p:spPr>
        <p:txBody>
          <a:bodyPr>
            <a:normAutofit fontScale="25000" lnSpcReduction="20000"/>
          </a:bodyPr>
          <a:lstStyle/>
          <a:p>
            <a:r>
              <a:rPr lang="en-US" dirty="0"/>
              <a:t>Would you use </a:t>
            </a:r>
            <a:r>
              <a:rPr lang="en-US" i="1" dirty="0"/>
              <a:t>Bee Tagged</a:t>
            </a:r>
            <a:r>
              <a:rPr lang="en-US" dirty="0"/>
              <a:t> on your phone?</a:t>
            </a:r>
          </a:p>
          <a:p>
            <a:pPr lvl="0"/>
            <a:r>
              <a:rPr lang="en-US" dirty="0"/>
              <a:t>5-Definitely would use</a:t>
            </a:r>
          </a:p>
          <a:p>
            <a:pPr lvl="0"/>
            <a:r>
              <a:rPr lang="en-US" dirty="0"/>
              <a:t>4-Probably would use</a:t>
            </a:r>
          </a:p>
          <a:p>
            <a:pPr lvl="0"/>
            <a:r>
              <a:rPr lang="en-US" dirty="0"/>
              <a:t>3-Might or might not use</a:t>
            </a:r>
          </a:p>
          <a:p>
            <a:pPr lvl="0"/>
            <a:r>
              <a:rPr lang="en-US" dirty="0"/>
              <a:t>2-Probably would not use</a:t>
            </a:r>
          </a:p>
          <a:p>
            <a:pPr lvl="0"/>
            <a:r>
              <a:rPr lang="en-US" dirty="0"/>
              <a:t>1-Definitely would not use</a:t>
            </a:r>
          </a:p>
          <a:p>
            <a:r>
              <a:rPr lang="en-US" dirty="0"/>
              <a:t> </a:t>
            </a:r>
          </a:p>
          <a:p>
            <a:pPr lvl="0"/>
            <a:r>
              <a:rPr lang="en-US" dirty="0"/>
              <a:t>How much would you pay as a ONE-TIME fee to use </a:t>
            </a:r>
            <a:r>
              <a:rPr lang="en-US" i="1" dirty="0"/>
              <a:t>Bee Tagged</a:t>
            </a:r>
            <a:r>
              <a:rPr lang="en-US" dirty="0"/>
              <a:t>?</a:t>
            </a:r>
          </a:p>
          <a:p>
            <a:pPr lvl="1"/>
            <a:r>
              <a:rPr lang="en-US" dirty="0"/>
              <a:t>US$ 0</a:t>
            </a:r>
          </a:p>
          <a:p>
            <a:pPr lvl="1"/>
            <a:r>
              <a:rPr lang="en-US" dirty="0"/>
              <a:t>US$ 0.99</a:t>
            </a:r>
          </a:p>
          <a:p>
            <a:pPr lvl="1"/>
            <a:r>
              <a:rPr lang="en-US" dirty="0"/>
              <a:t>US$ 1.99</a:t>
            </a:r>
          </a:p>
          <a:p>
            <a:pPr lvl="1"/>
            <a:r>
              <a:rPr lang="en-US" dirty="0"/>
              <a:t>From US$ 2 to US$ 4.99</a:t>
            </a:r>
          </a:p>
          <a:p>
            <a:pPr lvl="1"/>
            <a:r>
              <a:rPr lang="en-US" dirty="0"/>
              <a:t>From US$ 5.00 to US$ 9.99</a:t>
            </a:r>
          </a:p>
          <a:p>
            <a:r>
              <a:rPr lang="en-US" dirty="0"/>
              <a:t> </a:t>
            </a:r>
          </a:p>
          <a:p>
            <a:pPr lvl="0"/>
            <a:r>
              <a:rPr lang="en-US" dirty="0"/>
              <a:t>How useful do you think </a:t>
            </a:r>
            <a:r>
              <a:rPr lang="en-US" i="1" dirty="0"/>
              <a:t>Bee Tagged</a:t>
            </a:r>
            <a:r>
              <a:rPr lang="en-US" dirty="0"/>
              <a:t> would be?  Please rate on a scale of 1-5 </a:t>
            </a:r>
          </a:p>
          <a:p>
            <a:pPr lvl="1"/>
            <a:r>
              <a:rPr lang="en-US" dirty="0"/>
              <a:t>5 - Extremely useful</a:t>
            </a:r>
          </a:p>
          <a:p>
            <a:pPr lvl="1"/>
            <a:r>
              <a:rPr lang="en-US" dirty="0"/>
              <a:t>4 - Very useful</a:t>
            </a:r>
          </a:p>
          <a:p>
            <a:pPr lvl="1"/>
            <a:r>
              <a:rPr lang="en-US" dirty="0"/>
              <a:t>3 - Somewhat useful</a:t>
            </a:r>
          </a:p>
          <a:p>
            <a:pPr lvl="1"/>
            <a:r>
              <a:rPr lang="en-US" dirty="0"/>
              <a:t>2 - Slightly useful</a:t>
            </a:r>
          </a:p>
          <a:p>
            <a:pPr lvl="1"/>
            <a:r>
              <a:rPr lang="en-US" dirty="0"/>
              <a:t>1 - Not useful at all</a:t>
            </a:r>
          </a:p>
          <a:p>
            <a:r>
              <a:rPr lang="en-US" dirty="0"/>
              <a:t> </a:t>
            </a:r>
          </a:p>
          <a:p>
            <a:pPr lvl="0"/>
            <a:r>
              <a:rPr lang="en-US" dirty="0"/>
              <a:t>Overall, how would you rate </a:t>
            </a:r>
            <a:r>
              <a:rPr lang="en-US" i="1" dirty="0"/>
              <a:t>Bee </a:t>
            </a:r>
            <a:r>
              <a:rPr lang="en-US" i="1" dirty="0" err="1"/>
              <a:t>Tagged</a:t>
            </a:r>
            <a:r>
              <a:rPr lang="en-US" dirty="0" err="1"/>
              <a:t>’s</a:t>
            </a:r>
            <a:r>
              <a:rPr lang="en-US" dirty="0"/>
              <a:t> uniqueness? Please rate on a scale of 1-5</a:t>
            </a:r>
          </a:p>
          <a:p>
            <a:pPr lvl="1"/>
            <a:r>
              <a:rPr lang="en-US" dirty="0"/>
              <a:t>5 - Extremely unique</a:t>
            </a:r>
          </a:p>
          <a:p>
            <a:pPr lvl="1"/>
            <a:r>
              <a:rPr lang="en-US" dirty="0"/>
              <a:t>4 - Very unique</a:t>
            </a:r>
          </a:p>
          <a:p>
            <a:pPr lvl="1"/>
            <a:r>
              <a:rPr lang="en-US" dirty="0"/>
              <a:t>3 - Somewhat unique </a:t>
            </a:r>
          </a:p>
          <a:p>
            <a:pPr lvl="1"/>
            <a:r>
              <a:rPr lang="en-US" dirty="0"/>
              <a:t>2 - Slightly unique</a:t>
            </a:r>
          </a:p>
          <a:p>
            <a:pPr lvl="1"/>
            <a:r>
              <a:rPr lang="en-US" dirty="0"/>
              <a:t>1 - Not unique at all</a:t>
            </a:r>
          </a:p>
          <a:p>
            <a:r>
              <a:rPr lang="en-US" dirty="0"/>
              <a:t> </a:t>
            </a:r>
          </a:p>
          <a:p>
            <a:pPr lvl="0"/>
            <a:r>
              <a:rPr lang="en-US" dirty="0"/>
              <a:t>Based on the description of the product, how relevant is it to your needs? Please rate on a scale of 1-5</a:t>
            </a:r>
          </a:p>
          <a:p>
            <a:pPr lvl="1"/>
            <a:r>
              <a:rPr lang="en-US" dirty="0"/>
              <a:t>5 – Extremely relevant </a:t>
            </a:r>
          </a:p>
          <a:p>
            <a:pPr lvl="1"/>
            <a:r>
              <a:rPr lang="en-US" dirty="0"/>
              <a:t>4 – Very relevant </a:t>
            </a:r>
          </a:p>
          <a:p>
            <a:pPr lvl="1"/>
            <a:r>
              <a:rPr lang="en-US" dirty="0"/>
              <a:t>3 – Somewhat relevant </a:t>
            </a:r>
          </a:p>
          <a:p>
            <a:pPr lvl="1"/>
            <a:r>
              <a:rPr lang="en-US" dirty="0"/>
              <a:t>2 – Lightly relevant </a:t>
            </a:r>
          </a:p>
          <a:p>
            <a:pPr lvl="1"/>
            <a:r>
              <a:rPr lang="en-US" dirty="0"/>
              <a:t>1 – Not relevant at all</a:t>
            </a:r>
          </a:p>
          <a:p>
            <a:r>
              <a:rPr lang="en-US" dirty="0"/>
              <a:t> </a:t>
            </a:r>
          </a:p>
          <a:p>
            <a:pPr lvl="0"/>
            <a:r>
              <a:rPr lang="en-US" dirty="0" smtClean="0"/>
              <a:t>How </a:t>
            </a:r>
            <a:r>
              <a:rPr lang="en-US" dirty="0"/>
              <a:t>much will the app help you organize/find new social activities? Please rate on a scale of 1-5</a:t>
            </a:r>
          </a:p>
          <a:p>
            <a:pPr lvl="1"/>
            <a:r>
              <a:rPr lang="en-US" dirty="0"/>
              <a:t>5 - Definitely will improve</a:t>
            </a:r>
          </a:p>
          <a:p>
            <a:pPr lvl="1"/>
            <a:r>
              <a:rPr lang="en-US" dirty="0"/>
              <a:t>4 - Will improve</a:t>
            </a:r>
          </a:p>
          <a:p>
            <a:pPr lvl="1"/>
            <a:r>
              <a:rPr lang="en-US" dirty="0"/>
              <a:t>3 - Somewhat improve</a:t>
            </a:r>
          </a:p>
          <a:p>
            <a:pPr lvl="1"/>
            <a:r>
              <a:rPr lang="en-US" dirty="0"/>
              <a:t>2 - Slightly improve</a:t>
            </a:r>
          </a:p>
          <a:p>
            <a:pPr lvl="1"/>
            <a:r>
              <a:rPr lang="en-US" dirty="0"/>
              <a:t>1 - Definitely will not improve</a:t>
            </a:r>
          </a:p>
          <a:p>
            <a:r>
              <a:rPr lang="en-US" dirty="0"/>
              <a:t> </a:t>
            </a:r>
          </a:p>
          <a:p>
            <a:pPr lvl="0"/>
            <a:r>
              <a:rPr lang="en-US" dirty="0"/>
              <a:t>How much will the app help your networking activities? Please rate on a scale of 1-5</a:t>
            </a:r>
          </a:p>
          <a:p>
            <a:pPr lvl="1"/>
            <a:r>
              <a:rPr lang="en-US" dirty="0"/>
              <a:t>5 - Definitely will improve</a:t>
            </a:r>
          </a:p>
          <a:p>
            <a:pPr lvl="1"/>
            <a:r>
              <a:rPr lang="en-US" dirty="0"/>
              <a:t>4 - Will improve</a:t>
            </a:r>
          </a:p>
          <a:p>
            <a:pPr lvl="1"/>
            <a:r>
              <a:rPr lang="en-US" dirty="0"/>
              <a:t>3 - Somewhat improve</a:t>
            </a:r>
          </a:p>
          <a:p>
            <a:pPr lvl="1"/>
            <a:r>
              <a:rPr lang="en-US" dirty="0"/>
              <a:t>2 - Slightly improve</a:t>
            </a:r>
          </a:p>
          <a:p>
            <a:pPr lvl="1"/>
            <a:r>
              <a:rPr lang="en-US" dirty="0"/>
              <a:t>1 - Definitely will not improve</a:t>
            </a:r>
          </a:p>
          <a:p>
            <a:r>
              <a:rPr lang="en-US" dirty="0"/>
              <a:t> </a:t>
            </a:r>
          </a:p>
          <a:p>
            <a:pPr lvl="0"/>
            <a:r>
              <a:rPr lang="en-US" dirty="0"/>
              <a:t>How important are apps that help you improve networking? Please rate on a scale of 1-5</a:t>
            </a:r>
          </a:p>
          <a:p>
            <a:pPr lvl="1"/>
            <a:r>
              <a:rPr lang="en-US" dirty="0"/>
              <a:t>5 - Very high important</a:t>
            </a:r>
          </a:p>
          <a:p>
            <a:pPr lvl="1"/>
            <a:r>
              <a:rPr lang="en-US" dirty="0"/>
              <a:t>4 - High important</a:t>
            </a:r>
          </a:p>
          <a:p>
            <a:pPr lvl="1"/>
            <a:r>
              <a:rPr lang="en-US" dirty="0"/>
              <a:t>3 - Medium important   </a:t>
            </a:r>
          </a:p>
          <a:p>
            <a:pPr lvl="1"/>
            <a:r>
              <a:rPr lang="en-US" dirty="0"/>
              <a:t>2 - Low important</a:t>
            </a:r>
          </a:p>
          <a:p>
            <a:pPr lvl="1"/>
            <a:r>
              <a:rPr lang="en-US" dirty="0"/>
              <a:t>1 - Very low important</a:t>
            </a:r>
          </a:p>
          <a:p>
            <a:r>
              <a:rPr lang="en-US" dirty="0"/>
              <a:t> </a:t>
            </a:r>
          </a:p>
          <a:p>
            <a:pPr lvl="0"/>
            <a:r>
              <a:rPr lang="en-US" dirty="0"/>
              <a:t>How important are apps that help your social activities? Please rate on a scale of 1-5 </a:t>
            </a:r>
          </a:p>
          <a:p>
            <a:pPr lvl="1"/>
            <a:r>
              <a:rPr lang="en-US" dirty="0"/>
              <a:t>5 - Very high important</a:t>
            </a:r>
          </a:p>
          <a:p>
            <a:pPr lvl="1"/>
            <a:r>
              <a:rPr lang="en-US" dirty="0"/>
              <a:t>4 - High important</a:t>
            </a:r>
          </a:p>
          <a:p>
            <a:pPr lvl="1"/>
            <a:r>
              <a:rPr lang="en-US" dirty="0"/>
              <a:t>3 - Medium important   </a:t>
            </a:r>
          </a:p>
          <a:p>
            <a:pPr lvl="1"/>
            <a:r>
              <a:rPr lang="en-US" dirty="0"/>
              <a:t>2 - Low important</a:t>
            </a:r>
          </a:p>
          <a:p>
            <a:pPr lvl="1"/>
            <a:r>
              <a:rPr lang="en-US" dirty="0"/>
              <a:t>1 - Very low important</a:t>
            </a:r>
          </a:p>
          <a:p>
            <a:r>
              <a:rPr lang="en-US" dirty="0"/>
              <a:t> </a:t>
            </a:r>
          </a:p>
          <a:p>
            <a:pPr lvl="0"/>
            <a:r>
              <a:rPr lang="en-US" dirty="0" smtClean="0"/>
              <a:t>How </a:t>
            </a:r>
            <a:r>
              <a:rPr lang="en-US" dirty="0"/>
              <a:t>frequent would you use </a:t>
            </a:r>
            <a:r>
              <a:rPr lang="en-US" i="1" dirty="0"/>
              <a:t>Bee Tagged</a:t>
            </a:r>
            <a:r>
              <a:rPr lang="en-US" dirty="0"/>
              <a:t> if it were available for download to your Smartphone?</a:t>
            </a:r>
          </a:p>
          <a:p>
            <a:pPr lvl="1"/>
            <a:r>
              <a:rPr lang="en-US" dirty="0"/>
              <a:t>More than once a day</a:t>
            </a:r>
          </a:p>
          <a:p>
            <a:pPr lvl="1"/>
            <a:r>
              <a:rPr lang="en-US" dirty="0"/>
              <a:t>Once a day</a:t>
            </a:r>
          </a:p>
          <a:p>
            <a:pPr lvl="1"/>
            <a:r>
              <a:rPr lang="en-US" dirty="0"/>
              <a:t>Once a week</a:t>
            </a:r>
          </a:p>
          <a:p>
            <a:pPr lvl="1"/>
            <a:r>
              <a:rPr lang="en-US" dirty="0"/>
              <a:t>Once or twice a month</a:t>
            </a:r>
          </a:p>
          <a:p>
            <a:pPr lvl="1"/>
            <a:r>
              <a:rPr lang="en-US" dirty="0"/>
              <a:t>Once every two or three months</a:t>
            </a:r>
          </a:p>
          <a:p>
            <a:r>
              <a:rPr lang="en-US" dirty="0"/>
              <a:t> </a:t>
            </a:r>
          </a:p>
          <a:p>
            <a:pPr lvl="0"/>
            <a:r>
              <a:rPr lang="en-US" dirty="0"/>
              <a:t>What is your gender?</a:t>
            </a:r>
          </a:p>
          <a:p>
            <a:pPr lvl="1"/>
            <a:r>
              <a:rPr lang="en-US" dirty="0"/>
              <a:t>Female</a:t>
            </a:r>
          </a:p>
          <a:p>
            <a:pPr lvl="1"/>
            <a:r>
              <a:rPr lang="en-US" dirty="0" smtClean="0"/>
              <a:t>Male</a:t>
            </a:r>
          </a:p>
          <a:p>
            <a:pPr marL="402336" lvl="1" indent="0">
              <a:buNone/>
            </a:pPr>
            <a:endParaRPr lang="en-US" dirty="0"/>
          </a:p>
          <a:p>
            <a:pPr marL="402336" lvl="1" indent="0">
              <a:buNone/>
            </a:pPr>
            <a:r>
              <a:rPr lang="en-US" dirty="0" smtClean="0"/>
              <a:t>How old are you?</a:t>
            </a:r>
          </a:p>
          <a:p>
            <a:pPr marL="402336" lvl="1" indent="0">
              <a:buNone/>
            </a:pPr>
            <a:r>
              <a:rPr lang="en-US" dirty="0" smtClean="0"/>
              <a:t>18-21</a:t>
            </a:r>
          </a:p>
          <a:p>
            <a:pPr marL="402336" lvl="1" indent="0">
              <a:buNone/>
            </a:pPr>
            <a:r>
              <a:rPr lang="en-US" dirty="0" smtClean="0"/>
              <a:t>22-25</a:t>
            </a:r>
          </a:p>
          <a:p>
            <a:pPr marL="402336" lvl="1" indent="0">
              <a:buNone/>
            </a:pPr>
            <a:r>
              <a:rPr lang="en-US" dirty="0" smtClean="0"/>
              <a:t>26-30</a:t>
            </a:r>
          </a:p>
          <a:p>
            <a:pPr marL="402336" lvl="1" indent="0">
              <a:buNone/>
            </a:pPr>
            <a:r>
              <a:rPr lang="en-US" dirty="0" smtClean="0"/>
              <a:t>31-44</a:t>
            </a:r>
          </a:p>
          <a:p>
            <a:pPr marL="402336" lvl="1" indent="0">
              <a:buNone/>
            </a:pPr>
            <a:r>
              <a:rPr lang="en-US" dirty="0" smtClean="0"/>
              <a:t>45-64</a:t>
            </a:r>
          </a:p>
          <a:p>
            <a:pPr marL="402336" lvl="1" indent="0">
              <a:buNone/>
            </a:pPr>
            <a:r>
              <a:rPr lang="en-US" dirty="0" smtClean="0"/>
              <a:t>65+</a:t>
            </a:r>
            <a:endParaRPr lang="en-US" dirty="0"/>
          </a:p>
          <a:p>
            <a:r>
              <a:rPr lang="en-US" dirty="0"/>
              <a:t> </a:t>
            </a:r>
          </a:p>
          <a:p>
            <a:pPr lvl="0"/>
            <a:r>
              <a:rPr lang="en-US" dirty="0"/>
              <a:t>How many friends do you have on Facebook?</a:t>
            </a:r>
          </a:p>
          <a:p>
            <a:pPr lvl="1"/>
            <a:r>
              <a:rPr lang="en-US" dirty="0"/>
              <a:t>I do not have a Facebook account</a:t>
            </a:r>
          </a:p>
          <a:p>
            <a:pPr lvl="1"/>
            <a:r>
              <a:rPr lang="en-US" dirty="0"/>
              <a:t>1 to 100 friends </a:t>
            </a:r>
          </a:p>
          <a:p>
            <a:pPr lvl="1"/>
            <a:r>
              <a:rPr lang="en-US" dirty="0"/>
              <a:t>101 to 300 friends</a:t>
            </a:r>
          </a:p>
          <a:p>
            <a:pPr lvl="1"/>
            <a:r>
              <a:rPr lang="en-US" dirty="0"/>
              <a:t>301 to 500 friends</a:t>
            </a:r>
          </a:p>
          <a:p>
            <a:pPr lvl="1"/>
            <a:r>
              <a:rPr lang="en-US" dirty="0"/>
              <a:t>More than 500 friends</a:t>
            </a:r>
          </a:p>
          <a:p>
            <a:r>
              <a:rPr lang="en-US" dirty="0"/>
              <a:t> </a:t>
            </a:r>
          </a:p>
          <a:p>
            <a:pPr lvl="0"/>
            <a:r>
              <a:rPr lang="en-US" dirty="0"/>
              <a:t>How many contacts do you have on LinkedIn?</a:t>
            </a:r>
          </a:p>
          <a:p>
            <a:pPr lvl="1"/>
            <a:r>
              <a:rPr lang="en-US" dirty="0"/>
              <a:t>I do not have a LinkedIn account</a:t>
            </a:r>
          </a:p>
          <a:p>
            <a:pPr lvl="1"/>
            <a:r>
              <a:rPr lang="en-US" dirty="0"/>
              <a:t>1 to 100 contacts </a:t>
            </a:r>
          </a:p>
          <a:p>
            <a:pPr lvl="1"/>
            <a:r>
              <a:rPr lang="en-US" dirty="0"/>
              <a:t>101 to 300 contacts</a:t>
            </a:r>
          </a:p>
          <a:p>
            <a:pPr lvl="1"/>
            <a:r>
              <a:rPr lang="en-US" dirty="0"/>
              <a:t>301 to 500 contacts</a:t>
            </a:r>
          </a:p>
          <a:p>
            <a:pPr lvl="1"/>
            <a:r>
              <a:rPr lang="en-US" dirty="0"/>
              <a:t>More than 500 </a:t>
            </a:r>
            <a:r>
              <a:rPr lang="en-US" dirty="0" smtClean="0"/>
              <a:t>contacts</a:t>
            </a:r>
          </a:p>
          <a:p>
            <a:pPr lvl="1"/>
            <a:endParaRPr lang="en-US" dirty="0" smtClean="0"/>
          </a:p>
          <a:p>
            <a:pPr lvl="0"/>
            <a:r>
              <a:rPr lang="en-US" dirty="0"/>
              <a:t>How many contacts do you have on </a:t>
            </a:r>
            <a:r>
              <a:rPr lang="en-US" dirty="0" smtClean="0"/>
              <a:t>your phone?</a:t>
            </a:r>
            <a:endParaRPr lang="en-US" dirty="0"/>
          </a:p>
          <a:p>
            <a:pPr lvl="1"/>
            <a:r>
              <a:rPr lang="en-US" dirty="0"/>
              <a:t>I do not have a LinkedIn account</a:t>
            </a:r>
          </a:p>
          <a:p>
            <a:pPr lvl="1"/>
            <a:r>
              <a:rPr lang="en-US" dirty="0"/>
              <a:t>1 to 100 contacts </a:t>
            </a:r>
          </a:p>
          <a:p>
            <a:pPr lvl="1"/>
            <a:r>
              <a:rPr lang="en-US" dirty="0"/>
              <a:t>101 to 300 contacts</a:t>
            </a:r>
          </a:p>
          <a:p>
            <a:pPr lvl="1"/>
            <a:r>
              <a:rPr lang="en-US" dirty="0"/>
              <a:t>301 to 500 contacts</a:t>
            </a:r>
          </a:p>
          <a:p>
            <a:pPr lvl="1"/>
            <a:r>
              <a:rPr lang="en-US" dirty="0" smtClean="0"/>
              <a:t>More than 500 contacts</a:t>
            </a:r>
            <a:endParaRPr lang="en-US" dirty="0"/>
          </a:p>
          <a:p>
            <a:pPr lvl="1"/>
            <a:endParaRPr lang="en-US" dirty="0"/>
          </a:p>
        </p:txBody>
      </p:sp>
      <p:sp>
        <p:nvSpPr>
          <p:cNvPr id="2" name="Footer Placeholder 1"/>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88786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924800" cy="1143000"/>
          </a:xfrm>
        </p:spPr>
        <p:txBody>
          <a:bodyPr>
            <a:noAutofit/>
          </a:bodyPr>
          <a:lstStyle/>
          <a:p>
            <a:r>
              <a:rPr lang="en-US" sz="4000" dirty="0" smtClean="0"/>
              <a:t>…and Consumers Want to Pay </a:t>
            </a:r>
            <a:endParaRPr lang="en-US" sz="4000" dirty="0"/>
          </a:p>
        </p:txBody>
      </p:sp>
      <p:pic>
        <p:nvPicPr>
          <p:cNvPr id="2051" name="Picture 3" descr="C:\Users\Chaman\Downloads\Screenshot 2014-02-19 13.01.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343382"/>
            <a:ext cx="3352800" cy="501511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5105400" y="2362200"/>
            <a:ext cx="3886200" cy="2286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39% </a:t>
            </a:r>
          </a:p>
          <a:p>
            <a:pPr algn="ctr"/>
            <a:endParaRPr lang="en-US" sz="3200" b="1" dirty="0" smtClean="0"/>
          </a:p>
          <a:p>
            <a:pPr algn="ctr"/>
            <a:r>
              <a:rPr lang="en-US" b="1" dirty="0" smtClean="0"/>
              <a:t>of Consumers Are Willing </a:t>
            </a:r>
            <a:r>
              <a:rPr lang="en-US" b="1" dirty="0"/>
              <a:t>to </a:t>
            </a:r>
            <a:r>
              <a:rPr lang="en-US" b="1" dirty="0" smtClean="0"/>
              <a:t>Pay $0.99+ </a:t>
            </a:r>
            <a:r>
              <a:rPr lang="en-US" b="1" dirty="0"/>
              <a:t>for Bee </a:t>
            </a:r>
            <a:r>
              <a:rPr lang="en-US" b="1" dirty="0" smtClean="0"/>
              <a:t>Tagged*</a:t>
            </a:r>
            <a:endParaRPr lang="en-US" b="1" dirty="0"/>
          </a:p>
          <a:p>
            <a:pPr algn="ctr"/>
            <a:endParaRPr lang="en-US" dirty="0" smtClean="0"/>
          </a:p>
          <a:p>
            <a:pPr algn="ctr"/>
            <a:endParaRPr lang="en-US" dirty="0"/>
          </a:p>
        </p:txBody>
      </p:sp>
      <p:sp>
        <p:nvSpPr>
          <p:cNvPr id="15" name="TextBox 14"/>
          <p:cNvSpPr txBox="1"/>
          <p:nvPr/>
        </p:nvSpPr>
        <p:spPr>
          <a:xfrm>
            <a:off x="5250543" y="5686765"/>
            <a:ext cx="3741057" cy="646331"/>
          </a:xfrm>
          <a:prstGeom prst="rect">
            <a:avLst/>
          </a:prstGeom>
          <a:noFill/>
        </p:spPr>
        <p:txBody>
          <a:bodyPr wrap="square" rtlCol="0">
            <a:spAutoFit/>
          </a:bodyPr>
          <a:lstStyle/>
          <a:p>
            <a:pPr algn="ctr"/>
            <a:r>
              <a:rPr lang="en-US" dirty="0" smtClean="0"/>
              <a:t>* From survey of representative US sample n= 114</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610801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774884849"/>
              </p:ext>
            </p:extLst>
          </p:nvPr>
        </p:nvGraphicFramePr>
        <p:xfrm>
          <a:off x="4038600" y="1828799"/>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t>Scroll Easily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Fast Search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solidFill>
                            <a:schemeClr val="bg1"/>
                          </a:solidFill>
                        </a:rPr>
                        <a:t>Search</a:t>
                      </a:r>
                      <a:r>
                        <a:rPr lang="en-US" baseline="0" dirty="0" smtClean="0">
                          <a:solidFill>
                            <a:schemeClr val="bg1"/>
                          </a:solidFill>
                        </a:rPr>
                        <a:t> by Tags </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Relevant</a:t>
                      </a:r>
                      <a:r>
                        <a:rPr lang="en-US" baseline="0" dirty="0" smtClean="0">
                          <a:solidFill>
                            <a:schemeClr val="bg1"/>
                          </a:solidFill>
                        </a:rPr>
                        <a: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Pulls</a:t>
                      </a:r>
                      <a:r>
                        <a:rPr lang="en-US" baseline="0" dirty="0" smtClean="0">
                          <a:solidFill>
                            <a:schemeClr val="bg1"/>
                          </a:solidFill>
                        </a:rPr>
                        <a:t> Facebook Fields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Saves</a:t>
                      </a:r>
                      <a:r>
                        <a:rPr lang="en-US" baseline="0" dirty="0" smtClean="0">
                          <a:solidFill>
                            <a:schemeClr val="bg1"/>
                          </a:solidFill>
                        </a:rPr>
                        <a:t> Time and Makes Info Useful</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See Contact Detail </a:t>
                      </a:r>
                    </a:p>
                    <a:p>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More Useful</a:t>
                      </a:r>
                      <a:r>
                        <a:rPr lang="en-US" baseline="0" dirty="0" smtClean="0">
                          <a:solidFill>
                            <a:schemeClr val="bg1"/>
                          </a:solidFill>
                        </a:rPr>
                        <a:t> to You</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Integrates</a:t>
                      </a:r>
                      <a:r>
                        <a:rPr lang="en-US" baseline="0" dirty="0" smtClean="0">
                          <a:solidFill>
                            <a:schemeClr val="bg1"/>
                          </a:solidFill>
                        </a:rPr>
                        <a:t> with Social Media and Google</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Brings Life Together</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solidFill>
                            <a:schemeClr val="bg1"/>
                          </a:solidFill>
                        </a:rPr>
                        <a:t>Alerts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Call</a:t>
                      </a:r>
                      <a:r>
                        <a:rPr lang="en-US" baseline="0" dirty="0" smtClean="0">
                          <a:solidFill>
                            <a:schemeClr val="bg1"/>
                          </a:solidFill>
                        </a:rPr>
                        <a:t> to Action</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 name="Title 1"/>
          <p:cNvSpPr>
            <a:spLocks noGrp="1"/>
          </p:cNvSpPr>
          <p:nvPr>
            <p:ph type="title"/>
          </p:nvPr>
        </p:nvSpPr>
        <p:spPr>
          <a:xfrm>
            <a:off x="1295400" y="274638"/>
            <a:ext cx="7772400" cy="1143000"/>
          </a:xfrm>
        </p:spPr>
        <p:txBody>
          <a:bodyPr>
            <a:noAutofit/>
          </a:bodyPr>
          <a:lstStyle/>
          <a:p>
            <a:r>
              <a:rPr lang="en-US" sz="4000" dirty="0" smtClean="0"/>
              <a:t>Bee Tagged Disrupts…</a:t>
            </a:r>
            <a:br>
              <a:rPr lang="en-US" sz="4000" dirty="0" smtClean="0"/>
            </a:br>
            <a:r>
              <a:rPr lang="en-US" sz="4000" dirty="0"/>
              <a:t>	</a:t>
            </a:r>
            <a:r>
              <a:rPr lang="en-US" sz="1800" b="1" dirty="0" smtClean="0">
                <a:effectLst/>
              </a:rPr>
              <a:t>Gain powerful search of your network with tags</a:t>
            </a:r>
            <a:endParaRPr lang="en-US" sz="1800" b="1" dirty="0">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341" y="1752600"/>
            <a:ext cx="2160059" cy="481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Table 14"/>
          <p:cNvGraphicFramePr>
            <a:graphicFrameLocks noGrp="1"/>
          </p:cNvGraphicFramePr>
          <p:nvPr>
            <p:extLst>
              <p:ext uri="{D42A27DB-BD31-4B8C-83A1-F6EECF244321}">
                <p14:modId xmlns:p14="http://schemas.microsoft.com/office/powerpoint/2010/main" val="527669354"/>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solidFill>
                            <a:schemeClr val="bg1"/>
                          </a:solidFill>
                        </a:rPr>
                        <a:t>Scroll Easily</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Fast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t>Search</a:t>
                      </a:r>
                      <a:r>
                        <a:rPr lang="en-US" baseline="0" dirty="0" smtClean="0"/>
                        <a:t> by Tags </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Relevant</a:t>
                      </a:r>
                      <a:r>
                        <a:rPr lang="en-US" baseline="0" dirty="0" smtClean="0"/>
                        <a:t> Search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Pulls</a:t>
                      </a:r>
                      <a:r>
                        <a:rPr lang="en-US" baseline="0" dirty="0" smtClean="0">
                          <a:solidFill>
                            <a:schemeClr val="bg1"/>
                          </a:solidFill>
                        </a:rPr>
                        <a:t> Facebook Fields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Saves</a:t>
                      </a:r>
                      <a:r>
                        <a:rPr lang="en-US" baseline="0" dirty="0" smtClean="0">
                          <a:solidFill>
                            <a:schemeClr val="bg1"/>
                          </a:solidFill>
                        </a:rPr>
                        <a:t> Time and Makes Info Useful</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See Contact Detail </a:t>
                      </a:r>
                    </a:p>
                    <a:p>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More Useful</a:t>
                      </a:r>
                      <a:r>
                        <a:rPr lang="en-US" baseline="0" dirty="0" smtClean="0">
                          <a:solidFill>
                            <a:schemeClr val="bg1"/>
                          </a:solidFill>
                        </a:rPr>
                        <a:t> to You</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Integrates</a:t>
                      </a:r>
                      <a:r>
                        <a:rPr lang="en-US" baseline="0" dirty="0" smtClean="0">
                          <a:solidFill>
                            <a:schemeClr val="bg1"/>
                          </a:solidFill>
                        </a:rPr>
                        <a:t> with Social Media and Google</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Brings Life Together</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solidFill>
                            <a:schemeClr val="bg1"/>
                          </a:solidFill>
                        </a:rPr>
                        <a:t>Alerts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Call</a:t>
                      </a:r>
                      <a:r>
                        <a:rPr lang="en-US" baseline="0" dirty="0" smtClean="0">
                          <a:solidFill>
                            <a:schemeClr val="bg1"/>
                          </a:solidFill>
                        </a:rPr>
                        <a:t> to Action</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990877117"/>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solidFill>
                            <a:schemeClr val="bg1"/>
                          </a:solidFill>
                        </a:rPr>
                        <a:t>Scroll Easily</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Fast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solidFill>
                            <a:schemeClr val="bg1"/>
                          </a:solidFill>
                        </a:rPr>
                        <a:t>Search</a:t>
                      </a:r>
                      <a:r>
                        <a:rPr lang="en-US" baseline="0" dirty="0" smtClean="0">
                          <a:solidFill>
                            <a:schemeClr val="bg1"/>
                          </a:solidFill>
                        </a:rPr>
                        <a:t> by Tags </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Relevant</a:t>
                      </a:r>
                      <a:r>
                        <a:rPr lang="en-US" baseline="0" dirty="0" smtClean="0">
                          <a:solidFill>
                            <a:schemeClr val="bg1"/>
                          </a:solidFill>
                        </a:rPr>
                        <a: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t>Pulls</a:t>
                      </a:r>
                      <a:r>
                        <a:rPr lang="en-US" baseline="0" dirty="0" smtClean="0"/>
                        <a:t> Facebook Fields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Saves</a:t>
                      </a:r>
                      <a:r>
                        <a:rPr lang="en-US" baseline="0" dirty="0" smtClean="0"/>
                        <a:t> Time and Makes Info Useful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See Contact Detail </a:t>
                      </a:r>
                    </a:p>
                    <a:p>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More Useful</a:t>
                      </a:r>
                      <a:r>
                        <a:rPr lang="en-US" baseline="0" dirty="0" smtClean="0">
                          <a:solidFill>
                            <a:schemeClr val="bg1"/>
                          </a:solidFill>
                        </a:rPr>
                        <a:t> to You</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Integrates</a:t>
                      </a:r>
                      <a:r>
                        <a:rPr lang="en-US" baseline="0" dirty="0" smtClean="0">
                          <a:solidFill>
                            <a:schemeClr val="bg1"/>
                          </a:solidFill>
                        </a:rPr>
                        <a:t> with Social Media and Google</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Brings Life Together</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solidFill>
                            <a:schemeClr val="bg1"/>
                          </a:solidFill>
                        </a:rPr>
                        <a:t>Alerts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Call</a:t>
                      </a:r>
                      <a:r>
                        <a:rPr lang="en-US" baseline="0" dirty="0" smtClean="0">
                          <a:solidFill>
                            <a:schemeClr val="bg1"/>
                          </a:solidFill>
                        </a:rPr>
                        <a:t> to Action</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44679568"/>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solidFill>
                            <a:schemeClr val="bg1"/>
                          </a:solidFill>
                        </a:rPr>
                        <a:t>Scroll Easily</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Fast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solidFill>
                            <a:schemeClr val="bg1"/>
                          </a:solidFill>
                        </a:rPr>
                        <a:t>Search</a:t>
                      </a:r>
                      <a:r>
                        <a:rPr lang="en-US" baseline="0" dirty="0" smtClean="0">
                          <a:solidFill>
                            <a:schemeClr val="bg1"/>
                          </a:solidFill>
                        </a:rPr>
                        <a:t> by Tags </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Relevant</a:t>
                      </a:r>
                      <a:r>
                        <a:rPr lang="en-US" baseline="0" dirty="0" smtClean="0">
                          <a:solidFill>
                            <a:schemeClr val="bg1"/>
                          </a:solidFill>
                        </a:rPr>
                        <a: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Pulls</a:t>
                      </a:r>
                      <a:r>
                        <a:rPr lang="en-US" baseline="0" dirty="0" smtClean="0">
                          <a:solidFill>
                            <a:schemeClr val="bg1"/>
                          </a:solidFill>
                        </a:rPr>
                        <a:t> Facebook Fields</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Saves</a:t>
                      </a:r>
                      <a:r>
                        <a:rPr lang="en-US" baseline="0" dirty="0" smtClean="0">
                          <a:solidFill>
                            <a:schemeClr val="bg1"/>
                          </a:solidFill>
                        </a:rPr>
                        <a:t> Time and Makes Info Useful</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Contact Detail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More Useful</a:t>
                      </a:r>
                      <a:r>
                        <a:rPr lang="en-US" baseline="0" dirty="0" smtClean="0"/>
                        <a:t> to You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Integrates</a:t>
                      </a:r>
                      <a:r>
                        <a:rPr lang="en-US" baseline="0" dirty="0" smtClean="0">
                          <a:solidFill>
                            <a:schemeClr val="bg1"/>
                          </a:solidFill>
                        </a:rPr>
                        <a:t> with Social Media and Google</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Brings Life Together</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solidFill>
                            <a:schemeClr val="bg1"/>
                          </a:solidFill>
                        </a:rPr>
                        <a:t>Alerts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Call</a:t>
                      </a:r>
                      <a:r>
                        <a:rPr lang="en-US" baseline="0" dirty="0" smtClean="0">
                          <a:solidFill>
                            <a:schemeClr val="bg1"/>
                          </a:solidFill>
                        </a:rPr>
                        <a:t> to Action</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45731806"/>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solidFill>
                            <a:schemeClr val="bg1"/>
                          </a:solidFill>
                        </a:rPr>
                        <a:t>Scroll Easily</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Fast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solidFill>
                            <a:schemeClr val="bg1"/>
                          </a:solidFill>
                        </a:rPr>
                        <a:t>Search</a:t>
                      </a:r>
                      <a:r>
                        <a:rPr lang="en-US" baseline="0" dirty="0" smtClean="0">
                          <a:solidFill>
                            <a:schemeClr val="bg1"/>
                          </a:solidFill>
                        </a:rPr>
                        <a:t> by Tags </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Relevant</a:t>
                      </a:r>
                      <a:r>
                        <a:rPr lang="en-US" baseline="0" dirty="0" smtClean="0">
                          <a:solidFill>
                            <a:schemeClr val="bg1"/>
                          </a:solidFill>
                        </a:rPr>
                        <a: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Pulls</a:t>
                      </a:r>
                      <a:r>
                        <a:rPr lang="en-US" baseline="0" dirty="0" smtClean="0">
                          <a:solidFill>
                            <a:schemeClr val="bg1"/>
                          </a:solidFill>
                        </a:rPr>
                        <a:t> Facebook Fields</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Saves</a:t>
                      </a:r>
                      <a:r>
                        <a:rPr lang="en-US" baseline="0" dirty="0" smtClean="0">
                          <a:solidFill>
                            <a:schemeClr val="bg1"/>
                          </a:solidFill>
                        </a:rPr>
                        <a:t> Time and Makes Info Useful</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See Contact Detail </a:t>
                      </a:r>
                    </a:p>
                    <a:p>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More Useful</a:t>
                      </a:r>
                      <a:r>
                        <a:rPr lang="en-US" baseline="0" dirty="0" smtClean="0">
                          <a:solidFill>
                            <a:schemeClr val="bg1"/>
                          </a:solidFill>
                        </a:rPr>
                        <a:t> to You</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t>Integrates</a:t>
                      </a:r>
                      <a:r>
                        <a:rPr lang="en-US" baseline="0" dirty="0" smtClean="0"/>
                        <a:t> with Social Media and Google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Brings Life Together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solidFill>
                            <a:schemeClr val="bg1"/>
                          </a:solidFill>
                        </a:rPr>
                        <a:t>Alerts</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Call</a:t>
                      </a:r>
                      <a:r>
                        <a:rPr lang="en-US" baseline="0" dirty="0" smtClean="0">
                          <a:solidFill>
                            <a:schemeClr val="bg1"/>
                          </a:solidFill>
                        </a:rPr>
                        <a:t> to Action</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30171295"/>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solidFill>
                            <a:schemeClr val="bg1"/>
                          </a:solidFill>
                        </a:rPr>
                        <a:t>Scroll Easily</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Fast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8544">
                <a:tc>
                  <a:txBody>
                    <a:bodyPr/>
                    <a:lstStyle/>
                    <a:p>
                      <a:r>
                        <a:rPr lang="en-US" dirty="0" smtClean="0">
                          <a:solidFill>
                            <a:schemeClr val="bg1"/>
                          </a:solidFill>
                        </a:rPr>
                        <a:t>Search</a:t>
                      </a:r>
                      <a:r>
                        <a:rPr lang="en-US" baseline="0" dirty="0" smtClean="0">
                          <a:solidFill>
                            <a:schemeClr val="bg1"/>
                          </a:solidFill>
                        </a:rPr>
                        <a:t> by Tags </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Relevant</a:t>
                      </a:r>
                      <a:r>
                        <a:rPr lang="en-US" baseline="0" dirty="0" smtClean="0">
                          <a:solidFill>
                            <a:schemeClr val="bg1"/>
                          </a:solidFill>
                        </a:rPr>
                        <a:t> Search</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Pulls</a:t>
                      </a:r>
                      <a:r>
                        <a:rPr lang="en-US" baseline="0" dirty="0" smtClean="0">
                          <a:solidFill>
                            <a:schemeClr val="bg1"/>
                          </a:solidFill>
                        </a:rPr>
                        <a:t> Facebook Fields</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Saves</a:t>
                      </a:r>
                      <a:r>
                        <a:rPr lang="en-US" baseline="0" dirty="0" smtClean="0">
                          <a:solidFill>
                            <a:schemeClr val="bg1"/>
                          </a:solidFill>
                        </a:rPr>
                        <a:t> Time and Makes Info Useful</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See Contact Detail </a:t>
                      </a:r>
                    </a:p>
                    <a:p>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More Useful</a:t>
                      </a:r>
                      <a:r>
                        <a:rPr lang="en-US" baseline="0" dirty="0" smtClean="0">
                          <a:solidFill>
                            <a:schemeClr val="bg1"/>
                          </a:solidFill>
                        </a:rPr>
                        <a:t> to You</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2784">
                <a:tc>
                  <a:txBody>
                    <a:bodyPr/>
                    <a:lstStyle/>
                    <a:p>
                      <a:r>
                        <a:rPr lang="en-US" dirty="0" smtClean="0">
                          <a:solidFill>
                            <a:schemeClr val="bg1"/>
                          </a:solidFill>
                        </a:rPr>
                        <a:t>Integrates</a:t>
                      </a:r>
                      <a:r>
                        <a:rPr lang="en-US" baseline="0" dirty="0" smtClean="0">
                          <a:solidFill>
                            <a:schemeClr val="bg1"/>
                          </a:solidFill>
                        </a:rPr>
                        <a:t> with Social Media and Google</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bg1"/>
                          </a:solidFill>
                        </a:rPr>
                        <a:t>Brings Life Together</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102">
                <a:tc>
                  <a:txBody>
                    <a:bodyPr/>
                    <a:lstStyle/>
                    <a:p>
                      <a:r>
                        <a:rPr lang="en-US" dirty="0" smtClean="0"/>
                        <a:t>Alerts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Call</a:t>
                      </a:r>
                      <a:r>
                        <a:rPr lang="en-US" baseline="0" dirty="0" smtClean="0"/>
                        <a:t> to Action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771294150"/>
              </p:ext>
            </p:extLst>
          </p:nvPr>
        </p:nvGraphicFramePr>
        <p:xfrm>
          <a:off x="4038600" y="1798567"/>
          <a:ext cx="4876800" cy="4764086"/>
        </p:xfrm>
        <a:graphic>
          <a:graphicData uri="http://schemas.openxmlformats.org/drawingml/2006/table">
            <a:tbl>
              <a:tblPr firstRow="1" bandRow="1">
                <a:tableStyleId>{5C22544A-7EE6-4342-B048-85BDC9FD1C3A}</a:tableStyleId>
              </a:tblPr>
              <a:tblGrid>
                <a:gridCol w="2586182"/>
                <a:gridCol w="2290618"/>
              </a:tblGrid>
              <a:tr h="468544">
                <a:tc>
                  <a:txBody>
                    <a:bodyPr/>
                    <a:lstStyle/>
                    <a:p>
                      <a:pPr algn="ctr"/>
                      <a:r>
                        <a:rPr lang="en-US" dirty="0" smtClean="0"/>
                        <a:t>Features</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smtClean="0"/>
                        <a:t>Benefits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68544">
                <a:tc>
                  <a:txBody>
                    <a:bodyPr/>
                    <a:lstStyle/>
                    <a:p>
                      <a:r>
                        <a:rPr lang="en-US" dirty="0" smtClean="0"/>
                        <a:t>Scroll Easily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Fast Search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8544">
                <a:tc>
                  <a:txBody>
                    <a:bodyPr/>
                    <a:lstStyle/>
                    <a:p>
                      <a:r>
                        <a:rPr lang="en-US" dirty="0" smtClean="0"/>
                        <a:t>Search</a:t>
                      </a:r>
                      <a:r>
                        <a:rPr lang="en-US" baseline="0" dirty="0" smtClean="0"/>
                        <a:t> by Tags </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Relevant</a:t>
                      </a:r>
                      <a:r>
                        <a:rPr lang="en-US" baseline="0" dirty="0" smtClean="0"/>
                        <a:t> Search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02784">
                <a:tc>
                  <a:txBody>
                    <a:bodyPr/>
                    <a:lstStyle/>
                    <a:p>
                      <a:r>
                        <a:rPr lang="en-US" dirty="0" smtClean="0"/>
                        <a:t>Pulls</a:t>
                      </a:r>
                      <a:r>
                        <a:rPr lang="en-US" baseline="0" dirty="0" smtClean="0"/>
                        <a:t> Facebook Fields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Saves</a:t>
                      </a:r>
                      <a:r>
                        <a:rPr lang="en-US" baseline="0" dirty="0" smtClean="0"/>
                        <a:t> Time and Makes Info Useful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02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Contact Detail </a:t>
                      </a:r>
                    </a:p>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More Useful</a:t>
                      </a:r>
                      <a:r>
                        <a:rPr lang="en-US" baseline="0" dirty="0" smtClean="0"/>
                        <a:t> to You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02784">
                <a:tc>
                  <a:txBody>
                    <a:bodyPr/>
                    <a:lstStyle/>
                    <a:p>
                      <a:r>
                        <a:rPr lang="en-US" dirty="0" smtClean="0"/>
                        <a:t>Integrates</a:t>
                      </a:r>
                      <a:r>
                        <a:rPr lang="en-US" baseline="0" dirty="0" smtClean="0"/>
                        <a:t> with Social Media and Google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Brings Life Together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50102">
                <a:tc>
                  <a:txBody>
                    <a:bodyPr/>
                    <a:lstStyle/>
                    <a:p>
                      <a:r>
                        <a:rPr lang="en-US" dirty="0" smtClean="0"/>
                        <a:t>Alerts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t>Call</a:t>
                      </a:r>
                      <a:r>
                        <a:rPr lang="en-US" baseline="0" dirty="0" smtClean="0"/>
                        <a:t> to Action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Footer Placeholder 1"/>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14499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708392" cy="1143000"/>
          </a:xfrm>
        </p:spPr>
        <p:txBody>
          <a:bodyPr>
            <a:noAutofit/>
          </a:bodyPr>
          <a:lstStyle/>
          <a:p>
            <a:r>
              <a:rPr lang="en-US" sz="4000" dirty="0" smtClean="0"/>
              <a:t>Bee Tagged Customizes to You</a:t>
            </a:r>
            <a:endParaRPr lang="en-US" sz="4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968" y="1219200"/>
            <a:ext cx="2499432" cy="536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28800" y="1676400"/>
            <a:ext cx="3581400"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6"/>
                </a:solidFill>
              </a:rPr>
              <a:t>Personalize</a:t>
            </a:r>
            <a:r>
              <a:rPr lang="en-US" dirty="0" smtClean="0"/>
              <a:t> </a:t>
            </a:r>
            <a:r>
              <a:rPr lang="en-US" dirty="0" smtClean="0">
                <a:solidFill>
                  <a:schemeClr val="accent6"/>
                </a:solidFill>
              </a:rPr>
              <a:t>tags</a:t>
            </a:r>
            <a:r>
              <a:rPr lang="en-US" dirty="0" smtClean="0"/>
              <a:t> of how </a:t>
            </a:r>
            <a:r>
              <a:rPr lang="en-US" b="1" dirty="0" smtClean="0"/>
              <a:t>YOU</a:t>
            </a:r>
            <a:r>
              <a:rPr lang="en-US" dirty="0" smtClean="0"/>
              <a:t> see </a:t>
            </a:r>
            <a:r>
              <a:rPr lang="en-US" b="1" dirty="0" smtClean="0"/>
              <a:t>YOUR </a:t>
            </a:r>
            <a:r>
              <a:rPr lang="en-US" dirty="0" smtClean="0"/>
              <a:t>world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chemeClr val="accent6"/>
                </a:solidFill>
              </a:rPr>
              <a:t>Search</a:t>
            </a:r>
            <a:r>
              <a:rPr lang="en-US" b="1" dirty="0">
                <a:solidFill>
                  <a:schemeClr val="accent6"/>
                </a:solidFill>
              </a:rPr>
              <a:t> </a:t>
            </a:r>
            <a:r>
              <a:rPr lang="en-US" b="1" dirty="0"/>
              <a:t>YOUR </a:t>
            </a:r>
            <a:r>
              <a:rPr lang="en-US" dirty="0"/>
              <a:t>world as </a:t>
            </a:r>
            <a:r>
              <a:rPr lang="en-US" b="1" dirty="0"/>
              <a:t>YOU</a:t>
            </a:r>
            <a:r>
              <a:rPr lang="en-US" dirty="0"/>
              <a:t> define it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Keep </a:t>
            </a:r>
            <a:r>
              <a:rPr lang="en-US" dirty="0" smtClean="0">
                <a:solidFill>
                  <a:schemeClr val="accent6"/>
                </a:solidFill>
              </a:rPr>
              <a:t>up-to-date</a:t>
            </a:r>
            <a:r>
              <a:rPr lang="en-US" dirty="0" smtClean="0"/>
              <a:t> with the people that matter to </a:t>
            </a:r>
            <a:r>
              <a:rPr lang="en-US" b="1" dirty="0" smtClean="0"/>
              <a:t>YOU</a:t>
            </a:r>
          </a:p>
          <a:p>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Have</a:t>
            </a:r>
            <a:r>
              <a:rPr lang="en-US" b="1" dirty="0" smtClean="0"/>
              <a:t> </a:t>
            </a:r>
            <a:r>
              <a:rPr lang="en-US" dirty="0" smtClean="0"/>
              <a:t>the freedom to </a:t>
            </a:r>
            <a:r>
              <a:rPr lang="en-US" dirty="0" smtClean="0">
                <a:solidFill>
                  <a:schemeClr val="accent6"/>
                </a:solidFill>
              </a:rPr>
              <a:t>privately</a:t>
            </a:r>
            <a:r>
              <a:rPr lang="en-US" dirty="0" smtClean="0"/>
              <a:t> tag anyone in </a:t>
            </a:r>
            <a:r>
              <a:rPr lang="en-US" b="1" dirty="0" smtClean="0"/>
              <a:t>YOUR</a:t>
            </a:r>
            <a:r>
              <a:rPr lang="en-US" dirty="0" smtClean="0"/>
              <a:t> </a:t>
            </a:r>
            <a:r>
              <a:rPr lang="en-US" dirty="0" smtClean="0">
                <a:solidFill>
                  <a:schemeClr val="accent6"/>
                </a:solidFill>
              </a:rPr>
              <a:t>social or professional </a:t>
            </a:r>
            <a:r>
              <a:rPr lang="en-US" dirty="0" smtClean="0"/>
              <a:t>networks </a:t>
            </a:r>
            <a:endParaRPr lang="en-US" b="1" dirty="0" smtClean="0"/>
          </a:p>
          <a:p>
            <a:pPr marL="285750" indent="-2857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703408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Bee Tagged Can Monetize</a:t>
            </a:r>
            <a:endParaRPr lang="en-US"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2105198" cy="468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86200" y="3060680"/>
            <a:ext cx="5029200" cy="3416320"/>
          </a:xfrm>
          <a:prstGeom prst="rect">
            <a:avLst/>
          </a:prstGeom>
          <a:noFill/>
        </p:spPr>
        <p:txBody>
          <a:bodyPr wrap="square" rtlCol="0">
            <a:spAutoFit/>
          </a:bodyPr>
          <a:lstStyle/>
          <a:p>
            <a:pPr marL="342900" indent="-342900">
              <a:buFont typeface="+mj-lt"/>
              <a:buAutoNum type="arabicPeriod"/>
            </a:pPr>
            <a:r>
              <a:rPr lang="en-US" dirty="0" smtClean="0"/>
              <a:t>Download for $0.99 to gain functionality</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Target users with advertised jobs, products, and services</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Sell market research insights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smtClean="0">
              <a:solidFill>
                <a:schemeClr val="accent2"/>
              </a:solidFill>
            </a:endParaRPr>
          </a:p>
          <a:p>
            <a:pPr marL="285750" indent="-285750">
              <a:buFont typeface="Arial" panose="020B0604020202020204" pitchFamily="34" charset="0"/>
              <a:buChar char="•"/>
            </a:pPr>
            <a:endParaRPr lang="en-US" dirty="0"/>
          </a:p>
        </p:txBody>
      </p:sp>
      <p:sp>
        <p:nvSpPr>
          <p:cNvPr id="3" name="Footer Placeholder 2"/>
          <p:cNvSpPr>
            <a:spLocks noGrp="1"/>
          </p:cNvSpPr>
          <p:nvPr>
            <p:ph type="ftr" sz="quarter" idx="11"/>
          </p:nvPr>
        </p:nvSpPr>
        <p:spPr/>
        <p:txBody>
          <a:bodyPr/>
          <a:lstStyle/>
          <a:p>
            <a:r>
              <a:rPr lang="en-US" smtClean="0"/>
              <a:t>CONFIDENTIAL</a:t>
            </a:r>
            <a:endParaRPr lang="en-US" dirty="0"/>
          </a:p>
        </p:txBody>
      </p:sp>
    </p:spTree>
    <p:extLst>
      <p:ext uri="{BB962C8B-B14F-4D97-AF65-F5344CB8AC3E}">
        <p14:creationId xmlns:p14="http://schemas.microsoft.com/office/powerpoint/2010/main" val="9099367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1_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ustom 1">
      <a:majorFont>
        <a:latin typeface="AvantGarde"/>
        <a:ea typeface=""/>
        <a:cs typeface=""/>
      </a:majorFont>
      <a:minorFont>
        <a:latin typeface="AvantGarde"/>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2326</TotalTime>
  <Words>2859</Words>
  <Application>Microsoft Office PowerPoint</Application>
  <PresentationFormat>On-screen Show (4:3)</PresentationFormat>
  <Paragraphs>619</Paragraphs>
  <Slides>51</Slides>
  <Notes>31</Notes>
  <HiddenSlides>0</HiddenSlides>
  <MMClips>0</MMClips>
  <ScaleCrop>false</ScaleCrop>
  <HeadingPairs>
    <vt:vector size="8" baseType="variant">
      <vt:variant>
        <vt:lpstr>Theme</vt:lpstr>
      </vt:variant>
      <vt:variant>
        <vt:i4>5</vt:i4>
      </vt:variant>
      <vt:variant>
        <vt:lpstr>Links</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Essential</vt:lpstr>
      <vt:lpstr>Grid</vt:lpstr>
      <vt:lpstr>1_Grid</vt:lpstr>
      <vt:lpstr>Civic</vt:lpstr>
      <vt:lpstr>Solstice</vt:lpstr>
      <vt:lpstr>C:\Users\Chaman\Documents\7 Classes DL\New Product Innovation\Bee Tagged Report_Final DHCEPEDA AMEDURY JSCHROEDER MASAVASANTI PLEE JWOOD.docx</vt:lpstr>
      <vt:lpstr>Worksheet</vt:lpstr>
      <vt:lpstr>Bee Tagged Contact. Search.</vt:lpstr>
      <vt:lpstr>Why We Are Here</vt:lpstr>
      <vt:lpstr>Connection Is Power</vt:lpstr>
      <vt:lpstr>Search Is a Pain</vt:lpstr>
      <vt:lpstr>The Pain Is Big and Addressable</vt:lpstr>
      <vt:lpstr>…and Consumers Want to Pay </vt:lpstr>
      <vt:lpstr>Bee Tagged Disrupts…  Gain powerful search of your network with tags</vt:lpstr>
      <vt:lpstr>Bee Tagged Customizes to You</vt:lpstr>
      <vt:lpstr>Bee Tagged Can Monetize</vt:lpstr>
      <vt:lpstr>Users Drive Growth </vt:lpstr>
      <vt:lpstr>A Great Team Brings Users</vt:lpstr>
      <vt:lpstr>Users and Money Attract Buyers </vt:lpstr>
      <vt:lpstr>$100K Investment Builds Dreams</vt:lpstr>
      <vt:lpstr>PowerPoint Presentation</vt:lpstr>
      <vt:lpstr>Login</vt:lpstr>
      <vt:lpstr>Facebook login</vt:lpstr>
      <vt:lpstr>Facebook 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Screen</vt:lpstr>
      <vt:lpstr>Contact’s Profile</vt:lpstr>
      <vt:lpstr>Contact’s Profile Education Field</vt:lpstr>
      <vt:lpstr>Contact’s Profile Education Field</vt:lpstr>
      <vt:lpstr>Tags Screen</vt:lpstr>
      <vt:lpstr>Tag Scrolling</vt:lpstr>
      <vt:lpstr>Add Tags</vt:lpstr>
      <vt:lpstr>When Use tags</vt:lpstr>
      <vt:lpstr>Why Tag</vt:lpstr>
      <vt:lpstr>What Else is Tagged</vt:lpstr>
      <vt:lpstr>Gamification- Entertainment</vt:lpstr>
      <vt:lpstr>Concept Test</vt:lpstr>
      <vt:lpstr>Bee Tagged </vt:lpstr>
      <vt:lpstr>Bee Tagged Contact. Search.</vt:lpstr>
      <vt:lpstr>PowerPoint Presentation</vt:lpstr>
      <vt:lpstr>Economic Value to Customer</vt:lpstr>
      <vt:lpstr>Focus Group &amp; Concept Test Results</vt:lpstr>
      <vt:lpstr>Market Research &amp; Trial</vt:lpstr>
      <vt:lpstr>Business Model &amp; Revenue Potential</vt:lpstr>
      <vt:lpstr>Summary &amp; Next Steps</vt:lpstr>
      <vt:lpstr>Appendix 1: Survey Summary</vt:lpstr>
      <vt:lpstr>Appendix 2: Survey Summary Two</vt:lpstr>
      <vt:lpstr>APPENDIX: Product Category</vt:lpstr>
      <vt:lpstr>Concept Test Results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Chaman</dc:creator>
  <cp:lastModifiedBy>Chaman</cp:lastModifiedBy>
  <cp:revision>97</cp:revision>
  <dcterms:created xsi:type="dcterms:W3CDTF">2014-02-13T05:12:27Z</dcterms:created>
  <dcterms:modified xsi:type="dcterms:W3CDTF">2014-04-19T18:11:13Z</dcterms:modified>
</cp:coreProperties>
</file>